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59" r:id="rId4"/>
    <p:sldId id="260" r:id="rId5"/>
    <p:sldId id="261" r:id="rId6"/>
    <p:sldId id="274" r:id="rId7"/>
    <p:sldId id="275" r:id="rId8"/>
    <p:sldId id="276" r:id="rId9"/>
    <p:sldId id="262" r:id="rId10"/>
    <p:sldId id="263" r:id="rId11"/>
    <p:sldId id="264" r:id="rId12"/>
    <p:sldId id="270" r:id="rId13"/>
    <p:sldId id="265" r:id="rId14"/>
    <p:sldId id="266" r:id="rId15"/>
    <p:sldId id="267" r:id="rId16"/>
    <p:sldId id="268" r:id="rId17"/>
    <p:sldId id="269" r:id="rId18"/>
    <p:sldId id="271" r:id="rId19"/>
    <p:sldId id="272" r:id="rId20"/>
    <p:sldId id="257"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777" autoAdjust="0"/>
    <p:restoredTop sz="94500" autoAdjust="0"/>
  </p:normalViewPr>
  <p:slideViewPr>
    <p:cSldViewPr>
      <p:cViewPr varScale="1">
        <p:scale>
          <a:sx n="35" d="100"/>
          <a:sy n="35" d="100"/>
        </p:scale>
        <p:origin x="-96" y="-456"/>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7A23E-0544-4E83-B440-A255211BE429}" type="datetimeFigureOut">
              <a:rPr lang="en-US" smtClean="0"/>
              <a:pPr/>
              <a:t>11/3/2009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790BF-1646-4937-8480-1045FFD8443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D790BF-1646-4937-8480-1045FFD84432}"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F93EC0-67C0-49E8-A409-96CC87114ECE}" type="datetimeFigureOut">
              <a:rPr lang="en-US" smtClean="0"/>
              <a:pPr/>
              <a:t>11/3/2009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40C1BC-6587-44EB-98FF-4E04FB81CA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93EC0-67C0-49E8-A409-96CC87114ECE}" type="datetimeFigureOut">
              <a:rPr lang="en-US" smtClean="0"/>
              <a:pPr/>
              <a:t>11/3/2009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40C1BC-6587-44EB-98FF-4E04FB81CA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file:///C:\Users\Gloria\Desktop\icc523\index.html" TargetMode="External"/><Relationship Id="rId5" Type="http://schemas.openxmlformats.org/officeDocument/2006/relationships/audio" Target="../media/audio2.wav"/><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audio" Target="../media/audio6.wav"/><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13" Type="http://schemas.openxmlformats.org/officeDocument/2006/relationships/image" Target="../media/image26.png"/><Relationship Id="rId3" Type="http://schemas.openxmlformats.org/officeDocument/2006/relationships/audio" Target="../media/audio8.wav"/><Relationship Id="rId7" Type="http://schemas.openxmlformats.org/officeDocument/2006/relationships/slideLayout" Target="../slideLayouts/slideLayout2.xml"/><Relationship Id="rId12" Type="http://schemas.openxmlformats.org/officeDocument/2006/relationships/image" Target="../media/image25.png"/><Relationship Id="rId2" Type="http://schemas.openxmlformats.org/officeDocument/2006/relationships/audio" Target="file:///E:\icc523\Midterm\Cultural.wav" TargetMode="External"/><Relationship Id="rId1" Type="http://schemas.openxmlformats.org/officeDocument/2006/relationships/audio" Target="../media/audio7.wav"/><Relationship Id="rId6" Type="http://schemas.openxmlformats.org/officeDocument/2006/relationships/audio" Target="../media/audio11.wav"/><Relationship Id="rId11" Type="http://schemas.openxmlformats.org/officeDocument/2006/relationships/image" Target="../media/image24.png"/><Relationship Id="rId5" Type="http://schemas.openxmlformats.org/officeDocument/2006/relationships/audio" Target="../media/audio10.wav"/><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audio" Target="../media/audio9.wav"/><Relationship Id="rId9" Type="http://schemas.openxmlformats.org/officeDocument/2006/relationships/audio" Target="../media/audio1.wav"/><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image" Target="../media/image14.wmf"/><Relationship Id="rId7" Type="http://schemas.openxmlformats.org/officeDocument/2006/relationships/slide" Target="slide1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audio" Target="../media/audio12.wav"/><Relationship Id="rId4" Type="http://schemas.openxmlformats.org/officeDocument/2006/relationships/slide" Target="slide18.xml"/><Relationship Id="rId9" Type="http://schemas.openxmlformats.org/officeDocument/2006/relationships/audio" Target="../media/audio14.wav"/></Relationships>
</file>

<file path=ppt/slides/_rels/slide14.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image" Target="../media/image9.jpeg"/><Relationship Id="rId7" Type="http://schemas.openxmlformats.org/officeDocument/2006/relationships/slide" Target="slide1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audio" Target="../media/audio12.wav"/><Relationship Id="rId5" Type="http://schemas.openxmlformats.org/officeDocument/2006/relationships/slide" Target="slide18.xml"/><Relationship Id="rId4" Type="http://schemas.openxmlformats.org/officeDocument/2006/relationships/image" Target="../media/image5.jpeg"/><Relationship Id="rId9" Type="http://schemas.openxmlformats.org/officeDocument/2006/relationships/audio" Target="../media/audio14.wav"/></Relationships>
</file>

<file path=ppt/slides/_rels/slide15.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image" Target="../media/image30.wmf"/><Relationship Id="rId7" Type="http://schemas.openxmlformats.org/officeDocument/2006/relationships/slide" Target="slide1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audio" Target="../media/audio12.wav"/><Relationship Id="rId4" Type="http://schemas.openxmlformats.org/officeDocument/2006/relationships/slide" Target="slide18.xml"/><Relationship Id="rId9" Type="http://schemas.openxmlformats.org/officeDocument/2006/relationships/audio" Target="../media/audio14.wav"/></Relationships>
</file>

<file path=ppt/slides/_rels/slide16.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image" Target="../media/image32.jpeg"/><Relationship Id="rId7" Type="http://schemas.openxmlformats.org/officeDocument/2006/relationships/slide" Target="slide1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audio" Target="../media/audio12.wav"/><Relationship Id="rId5" Type="http://schemas.openxmlformats.org/officeDocument/2006/relationships/slide" Target="slide18.xml"/><Relationship Id="rId4" Type="http://schemas.openxmlformats.org/officeDocument/2006/relationships/image" Target="../media/image33.jpeg"/><Relationship Id="rId9" Type="http://schemas.openxmlformats.org/officeDocument/2006/relationships/audio" Target="../media/audio14.wav"/></Relationships>
</file>

<file path=ppt/slides/_rels/slide17.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image" Target="../media/image18.wmf"/><Relationship Id="rId7"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wmf"/><Relationship Id="rId5" Type="http://schemas.openxmlformats.org/officeDocument/2006/relationships/audio" Target="../media/audio12.wav"/><Relationship Id="rId4" Type="http://schemas.openxmlformats.org/officeDocument/2006/relationships/slide" Target="slide18.xml"/><Relationship Id="rId9" Type="http://schemas.openxmlformats.org/officeDocument/2006/relationships/audio" Target="../media/audio14.wav"/></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wmf"/></Relationships>
</file>

<file path=ppt/slides/_rels/slide20.xml.rels><?xml version="1.0" encoding="UTF-8" standalone="yes"?>
<Relationships xmlns="http://schemas.openxmlformats.org/package/2006/relationships"><Relationship Id="rId3" Type="http://schemas.openxmlformats.org/officeDocument/2006/relationships/hyperlink" Target="http://www.usa.gov/citizens/holidays.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dictionary.reference.com/" TargetMode="External"/><Relationship Id="rId4" Type="http://schemas.openxmlformats.org/officeDocument/2006/relationships/hyperlink" Target="http://office.microsoft.com/en-us/clipart/default.aspx?ver=12&amp;app=powerpnt.exe" TargetMode="External"/></Relationships>
</file>

<file path=ppt/slides/_rels/slide21.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file:///C:\Users\Gloria\Desktop\icc523\index.html" TargetMode="External"/><Relationship Id="rId5" Type="http://schemas.openxmlformats.org/officeDocument/2006/relationships/audio" Target="../media/audio2.wav"/><Relationship Id="rId4" Type="http://schemas.openxmlformats.org/officeDocument/2006/relationships/audio" Target="../media/audio14.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audio" Target="../media/audio4.wav"/><Relationship Id="rId7" Type="http://schemas.openxmlformats.org/officeDocument/2006/relationships/image" Target="../media/image6.wmf"/><Relationship Id="rId12" Type="http://schemas.openxmlformats.org/officeDocument/2006/relationships/slide" Target="slide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slide" Target="slide8.xml"/><Relationship Id="rId5" Type="http://schemas.openxmlformats.org/officeDocument/2006/relationships/image" Target="../media/image4.wmf"/><Relationship Id="rId10" Type="http://schemas.openxmlformats.org/officeDocument/2006/relationships/audio" Target="../media/audio5.wav"/><Relationship Id="rId4" Type="http://schemas.openxmlformats.org/officeDocument/2006/relationships/image" Target="../media/image3.jpeg"/><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4.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image" Target="../media/image9.jpeg"/><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slide" Target="slide7.xml"/><Relationship Id="rId3" Type="http://schemas.openxmlformats.org/officeDocument/2006/relationships/audio" Target="../media/audio4.wav"/><Relationship Id="rId7" Type="http://schemas.openxmlformats.org/officeDocument/2006/relationships/image" Target="../media/image13.jpeg"/><Relationship Id="rId12" Type="http://schemas.openxmlformats.org/officeDocument/2006/relationships/image" Target="../media/image18.wmf"/><Relationship Id="rId17" Type="http://schemas.openxmlformats.org/officeDocument/2006/relationships/audio" Target="../media/audio5.wav"/><Relationship Id="rId2" Type="http://schemas.openxmlformats.org/officeDocument/2006/relationships/notesSlide" Target="../notesSlides/notesSlide9.xml"/><Relationship Id="rId16"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slide" Target="slide8.xml"/><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2895600"/>
            <a:ext cx="6324600" cy="2133600"/>
          </a:xfrm>
        </p:spPr>
        <p:txBody>
          <a:bodyPr>
            <a:noAutofit/>
          </a:bodyPr>
          <a:lstStyle/>
          <a:p>
            <a:r>
              <a:rPr lang="en-US" sz="8000" b="1" dirty="0" smtClean="0">
                <a:solidFill>
                  <a:srgbClr val="CC0000"/>
                </a:solidFill>
                <a:latin typeface="Aharoni" pitchFamily="2" charset="-79"/>
                <a:cs typeface="Aharoni" pitchFamily="2" charset="-79"/>
              </a:rPr>
              <a:t>American </a:t>
            </a:r>
            <a:r>
              <a:rPr lang="en-US" sz="8000" b="1" dirty="0" smtClean="0">
                <a:solidFill>
                  <a:srgbClr val="CC0000"/>
                </a:solidFill>
                <a:latin typeface="Aharoni" pitchFamily="2" charset="-79"/>
                <a:cs typeface="Aharoni" pitchFamily="2" charset="-79"/>
              </a:rPr>
              <a:t>Holidays</a:t>
            </a:r>
            <a:endParaRPr lang="en-US" sz="8000" b="1" dirty="0">
              <a:solidFill>
                <a:srgbClr val="CC0000"/>
              </a:solidFill>
              <a:latin typeface="Aharoni" pitchFamily="2" charset="-79"/>
              <a:cs typeface="Aharoni" pitchFamily="2" charset="-79"/>
            </a:endParaRPr>
          </a:p>
        </p:txBody>
      </p:sp>
      <p:sp>
        <p:nvSpPr>
          <p:cNvPr id="3" name="Subtitle 2"/>
          <p:cNvSpPr>
            <a:spLocks noGrp="1"/>
          </p:cNvSpPr>
          <p:nvPr>
            <p:ph type="subTitle" idx="1"/>
          </p:nvPr>
        </p:nvSpPr>
        <p:spPr>
          <a:xfrm>
            <a:off x="762000" y="5181600"/>
            <a:ext cx="7924800" cy="1447800"/>
          </a:xfrm>
        </p:spPr>
        <p:txBody>
          <a:bodyPr>
            <a:normAutofit/>
          </a:bodyPr>
          <a:lstStyle/>
          <a:p>
            <a:r>
              <a:rPr lang="en-US" sz="2400" b="1" dirty="0" smtClean="0">
                <a:solidFill>
                  <a:srgbClr val="FF0000"/>
                </a:solidFill>
                <a:latin typeface="Arial Black" pitchFamily="34" charset="0"/>
                <a:cs typeface="Aharoni" pitchFamily="2" charset="-79"/>
              </a:rPr>
              <a:t>By: Gloria Montpeirous</a:t>
            </a:r>
          </a:p>
          <a:p>
            <a:r>
              <a:rPr lang="en-US" sz="2400" b="1" dirty="0" smtClean="0">
                <a:solidFill>
                  <a:srgbClr val="FF0000"/>
                </a:solidFill>
                <a:latin typeface="Arial Black" pitchFamily="34" charset="0"/>
                <a:cs typeface="Aharoni" pitchFamily="2" charset="-79"/>
              </a:rPr>
              <a:t>SUNY Cortland – ICC 523</a:t>
            </a:r>
          </a:p>
          <a:p>
            <a:r>
              <a:rPr lang="en-US" sz="2400" b="1" dirty="0" smtClean="0">
                <a:solidFill>
                  <a:srgbClr val="FF0000"/>
                </a:solidFill>
                <a:latin typeface="Arial Black" pitchFamily="34" charset="0"/>
                <a:cs typeface="Aharoni" pitchFamily="2" charset="-79"/>
              </a:rPr>
              <a:t>November 3, 2009</a:t>
            </a:r>
          </a:p>
          <a:p>
            <a:endParaRPr lang="en-US" b="1" dirty="0" smtClean="0">
              <a:solidFill>
                <a:srgbClr val="FF0000"/>
              </a:solidFill>
            </a:endParaRPr>
          </a:p>
          <a:p>
            <a:endParaRPr lang="en-US" b="1" dirty="0">
              <a:solidFill>
                <a:srgbClr val="FF0000"/>
              </a:solidFill>
            </a:endParaRPr>
          </a:p>
        </p:txBody>
      </p:sp>
      <p:sp>
        <p:nvSpPr>
          <p:cNvPr id="5" name="TextBox 4"/>
          <p:cNvSpPr txBox="1"/>
          <p:nvPr/>
        </p:nvSpPr>
        <p:spPr>
          <a:xfrm>
            <a:off x="152400" y="6096000"/>
            <a:ext cx="2438400" cy="369332"/>
          </a:xfrm>
          <a:prstGeom prst="rect">
            <a:avLst/>
          </a:prstGeom>
          <a:solidFill>
            <a:schemeClr val="bg2"/>
          </a:solidFill>
        </p:spPr>
        <p:txBody>
          <a:bodyPr wrap="square" rtlCol="0">
            <a:spAutoFit/>
          </a:bodyPr>
          <a:lstStyle/>
          <a:p>
            <a:r>
              <a:rPr lang="en-US" b="1" dirty="0" smtClean="0">
                <a:solidFill>
                  <a:srgbClr val="FF0000"/>
                </a:solidFill>
                <a:latin typeface="Arial Black" pitchFamily="34" charset="0"/>
              </a:rPr>
              <a:t>Table of Contents </a:t>
            </a:r>
            <a:endParaRPr lang="en-US" b="1" dirty="0">
              <a:solidFill>
                <a:srgbClr val="FF0000"/>
              </a:solidFill>
              <a:latin typeface="Arial Black" pitchFamily="34" charset="0"/>
            </a:endParaRPr>
          </a:p>
        </p:txBody>
      </p:sp>
      <p:sp>
        <p:nvSpPr>
          <p:cNvPr id="7" name="Action Button: Custom 6">
            <a:hlinkClick r:id="rId6" action="ppaction://hlinkfile" highlightClick="1">
              <a:snd r:embed="rId5" name="click.wav"/>
            </a:hlinkClick>
          </p:cNvPr>
          <p:cNvSpPr/>
          <p:nvPr/>
        </p:nvSpPr>
        <p:spPr>
          <a:xfrm>
            <a:off x="152400" y="6096000"/>
            <a:ext cx="24384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772400" y="6019800"/>
            <a:ext cx="1143000" cy="584775"/>
          </a:xfrm>
          <a:prstGeom prst="rect">
            <a:avLst/>
          </a:prstGeom>
          <a:noFill/>
        </p:spPr>
        <p:txBody>
          <a:bodyPr wrap="square" rtlCol="0">
            <a:spAutoFit/>
          </a:bodyPr>
          <a:lstStyle/>
          <a:p>
            <a:pPr algn="ctr"/>
            <a:r>
              <a:rPr lang="en-US" sz="3200" b="1" dirty="0" smtClean="0">
                <a:solidFill>
                  <a:schemeClr val="bg1"/>
                </a:solidFill>
              </a:rPr>
              <a:t>NEXT</a:t>
            </a:r>
            <a:endParaRPr lang="en-US" sz="3200" b="1" dirty="0">
              <a:solidFill>
                <a:schemeClr val="bg1"/>
              </a:solidFill>
            </a:endParaRPr>
          </a:p>
        </p:txBody>
      </p:sp>
      <p:sp>
        <p:nvSpPr>
          <p:cNvPr id="9" name="Action Button: Custom 8">
            <a:hlinkClick r:id="" action="ppaction://hlinkshowjump?jump=nextslide" highlightClick="1">
              <a:snd r:embed="rId5" name="click.wav"/>
            </a:hlinkClick>
          </p:cNvPr>
          <p:cNvSpPr/>
          <p:nvPr/>
        </p:nvSpPr>
        <p:spPr>
          <a:xfrm>
            <a:off x="7848600" y="6096000"/>
            <a:ext cx="9906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iterate type="lt">
                                    <p:tmPct val="0"/>
                                  </p:iterate>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 presetClass="exit" presetSubtype="10" fill="hold" grpId="1" nodeType="clickEffect">
                                  <p:stCondLst>
                                    <p:cond delay="0"/>
                                  </p:stCondLst>
                                  <p:iterate type="lt">
                                    <p:tmPct val="0"/>
                                  </p:iterate>
                                  <p:childTnLst>
                                    <p:animEffect transition="out" filter="checkerboard(across)">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5" presetClass="exit" presetSubtype="0" fill="hold" grpId="2" nodeType="clickEffect">
                                  <p:stCondLst>
                                    <p:cond delay="0"/>
                                  </p:stCondLst>
                                  <p:iterate type="lt">
                                    <p:tmPct val="10000"/>
                                  </p:iterate>
                                  <p:childTnLst>
                                    <p:animEffect transition="out" filter="fade">
                                      <p:cBhvr>
                                        <p:cTn id="15" dur="2000"/>
                                        <p:tgtEl>
                                          <p:spTgt spid="2"/>
                                        </p:tgtEl>
                                      </p:cBhvr>
                                    </p:animEffect>
                                    <p:anim calcmode="lin" valueType="num">
                                      <p:cBhvr>
                                        <p:cTn id="16"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7" dur="2000"/>
                                        <p:tgtEl>
                                          <p:spTgt spid="2"/>
                                        </p:tgtEl>
                                        <p:attrNameLst>
                                          <p:attrName>ppt_h</p:attrName>
                                        </p:attrNameLst>
                                      </p:cBhvr>
                                      <p:tavLst>
                                        <p:tav tm="0">
                                          <p:val>
                                            <p:strVal val="ppt_h"/>
                                          </p:val>
                                        </p:tav>
                                        <p:tav tm="100000">
                                          <p:val>
                                            <p:strVal val="ppt_h"/>
                                          </p:val>
                                        </p:tav>
                                      </p:tavLst>
                                    </p:anim>
                                    <p:set>
                                      <p:cBhvr>
                                        <p:cTn id="18"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solidFill>
                  <a:schemeClr val="bg1"/>
                </a:solidFill>
              </a:rPr>
              <a:t>International </a:t>
            </a:r>
            <a:r>
              <a:rPr lang="en-US" b="1" dirty="0" smtClean="0">
                <a:solidFill>
                  <a:schemeClr val="bg1"/>
                </a:solidFill>
              </a:rPr>
              <a:t>Holiday</a:t>
            </a:r>
            <a:endParaRPr lang="en-US" b="1" dirty="0">
              <a:solidFill>
                <a:schemeClr val="bg1"/>
              </a:solidFill>
            </a:endParaRPr>
          </a:p>
        </p:txBody>
      </p:sp>
      <p:pic>
        <p:nvPicPr>
          <p:cNvPr id="21" name="Picture 20" descr="Picture20.jpg"/>
          <p:cNvPicPr>
            <a:picLocks noChangeAspect="1"/>
          </p:cNvPicPr>
          <p:nvPr/>
        </p:nvPicPr>
        <p:blipFill>
          <a:blip r:embed="rId3" cstate="print"/>
          <a:stretch>
            <a:fillRect/>
          </a:stretch>
        </p:blipFill>
        <p:spPr>
          <a:xfrm>
            <a:off x="4495800" y="2438400"/>
            <a:ext cx="4044696" cy="3581400"/>
          </a:xfrm>
          <a:prstGeom prst="rect">
            <a:avLst/>
          </a:prstGeom>
        </p:spPr>
      </p:pic>
      <p:sp>
        <p:nvSpPr>
          <p:cNvPr id="5" name="Rectangle 4"/>
          <p:cNvSpPr/>
          <p:nvPr/>
        </p:nvSpPr>
        <p:spPr>
          <a:xfrm>
            <a:off x="304800" y="1676400"/>
            <a:ext cx="3886200" cy="1200329"/>
          </a:xfrm>
          <a:prstGeom prst="rect">
            <a:avLst/>
          </a:prstGeom>
        </p:spPr>
        <p:txBody>
          <a:bodyPr wrap="square">
            <a:spAutoFit/>
          </a:bodyPr>
          <a:lstStyle/>
          <a:p>
            <a:r>
              <a:rPr lang="en-US" sz="7200" b="1" dirty="0" smtClean="0">
                <a:solidFill>
                  <a:schemeClr val="bg1"/>
                </a:solidFill>
              </a:rPr>
              <a:t>Earth Day</a:t>
            </a:r>
            <a:endParaRPr lang="en-US" sz="7200" b="1" dirty="0">
              <a:solidFill>
                <a:schemeClr val="bg1"/>
              </a:solidFill>
            </a:endParaRPr>
          </a:p>
        </p:txBody>
      </p:sp>
      <p:sp>
        <p:nvSpPr>
          <p:cNvPr id="6" name="Rectangle 5"/>
          <p:cNvSpPr/>
          <p:nvPr/>
        </p:nvSpPr>
        <p:spPr>
          <a:xfrm>
            <a:off x="4876800" y="6248400"/>
            <a:ext cx="3380092" cy="369332"/>
          </a:xfrm>
          <a:prstGeom prst="rect">
            <a:avLst/>
          </a:prstGeom>
        </p:spPr>
        <p:txBody>
          <a:bodyPr wrap="none">
            <a:spAutoFit/>
          </a:bodyPr>
          <a:lstStyle/>
          <a:p>
            <a:pPr algn="ctr"/>
            <a:r>
              <a:rPr lang="en-US" b="1" dirty="0" smtClean="0"/>
              <a:t>Click on the picture to learn more</a:t>
            </a:r>
            <a:endParaRPr lang="en-US" b="1" dirty="0"/>
          </a:p>
        </p:txBody>
      </p:sp>
      <p:sp>
        <p:nvSpPr>
          <p:cNvPr id="7" name="Action Button: Custom 6">
            <a:hlinkClick r:id="rId4" action="ppaction://hlinksldjump" highlightClick="1">
              <a:snd r:embed="rId5" name="coin.wav"/>
            </a:hlinkClick>
          </p:cNvPr>
          <p:cNvSpPr/>
          <p:nvPr/>
        </p:nvSpPr>
        <p:spPr>
          <a:xfrm>
            <a:off x="4495800" y="2438400"/>
            <a:ext cx="4038600" cy="35814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57200" y="6324600"/>
            <a:ext cx="3198696" cy="369332"/>
          </a:xfrm>
          <a:prstGeom prst="rect">
            <a:avLst/>
          </a:prstGeom>
          <a:solidFill>
            <a:schemeClr val="accent1"/>
          </a:solidFill>
        </p:spPr>
        <p:txBody>
          <a:bodyPr wrap="none">
            <a:spAutoFit/>
          </a:bodyPr>
          <a:lstStyle/>
          <a:p>
            <a:r>
              <a:rPr lang="en-US" b="1" dirty="0" smtClean="0"/>
              <a:t>Click here for picture to appear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302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31838"/>
          </a:xfrm>
        </p:spPr>
        <p:txBody>
          <a:bodyPr>
            <a:normAutofit fontScale="90000"/>
          </a:bodyPr>
          <a:lstStyle/>
          <a:p>
            <a:r>
              <a:rPr lang="en-US" b="1" u="sng" dirty="0" smtClean="0">
                <a:latin typeface="Bookman Old Style" pitchFamily="18" charset="0"/>
              </a:rPr>
              <a:t>Vocabulary - Definitions</a:t>
            </a:r>
            <a:endParaRPr lang="en-US" b="1" u="sng" dirty="0">
              <a:latin typeface="Bookman Old Style" pitchFamily="18" charset="0"/>
            </a:endParaRPr>
          </a:p>
        </p:txBody>
      </p:sp>
      <p:sp>
        <p:nvSpPr>
          <p:cNvPr id="9" name="Content Placeholder 8"/>
          <p:cNvSpPr>
            <a:spLocks noGrp="1"/>
          </p:cNvSpPr>
          <p:nvPr>
            <p:ph idx="1"/>
          </p:nvPr>
        </p:nvSpPr>
        <p:spPr>
          <a:xfrm>
            <a:off x="457200" y="1676400"/>
            <a:ext cx="8229600" cy="4953000"/>
          </a:xfrm>
        </p:spPr>
        <p:txBody>
          <a:bodyPr>
            <a:noAutofit/>
          </a:bodyPr>
          <a:lstStyle/>
          <a:p>
            <a:r>
              <a:rPr lang="en-US" sz="1800" b="1" u="sng" dirty="0" smtClean="0">
                <a:latin typeface="Bookman Old Style" pitchFamily="18" charset="0"/>
              </a:rPr>
              <a:t>Holiday</a:t>
            </a:r>
            <a:r>
              <a:rPr lang="en-US" sz="1600" b="1" dirty="0" smtClean="0">
                <a:latin typeface="Bookman Old Style" pitchFamily="18" charset="0"/>
              </a:rPr>
              <a:t> -</a:t>
            </a:r>
          </a:p>
          <a:p>
            <a:pPr>
              <a:buNone/>
            </a:pPr>
            <a:r>
              <a:rPr lang="en-US" sz="1600" b="1" dirty="0" smtClean="0">
                <a:latin typeface="Bookman Old Style" pitchFamily="18" charset="0"/>
              </a:rPr>
              <a:t>    </a:t>
            </a:r>
            <a:r>
              <a:rPr lang="en-US" sz="1600" b="1" dirty="0" smtClean="0">
                <a:latin typeface="Bookman Old Style" pitchFamily="18" charset="0"/>
              </a:rPr>
              <a:t> a </a:t>
            </a:r>
            <a:r>
              <a:rPr lang="en-US" sz="1600" b="1" dirty="0" smtClean="0">
                <a:latin typeface="Bookman Old Style" pitchFamily="18" charset="0"/>
              </a:rPr>
              <a:t>religious feast day or a day fixed by a law or custom on which ordinary business is suspended in commemoration of some event or in honor of some person</a:t>
            </a:r>
            <a:r>
              <a:rPr lang="en-US" sz="1600" b="1" dirty="0" smtClean="0">
                <a:latin typeface="Bookman Old Style" pitchFamily="18" charset="0"/>
              </a:rPr>
              <a:t>. </a:t>
            </a:r>
            <a:endParaRPr lang="en-US" sz="1600" b="1" dirty="0" smtClean="0">
              <a:latin typeface="Bookman Old Style" pitchFamily="18" charset="0"/>
            </a:endParaRPr>
          </a:p>
          <a:p>
            <a:r>
              <a:rPr lang="en-US" sz="1800" b="1" u="sng" dirty="0" smtClean="0">
                <a:latin typeface="Bookman Old Style" pitchFamily="18" charset="0"/>
              </a:rPr>
              <a:t>Secular</a:t>
            </a:r>
            <a:r>
              <a:rPr lang="en-US" sz="1600" b="1" dirty="0" smtClean="0">
                <a:latin typeface="Bookman Old Style" pitchFamily="18" charset="0"/>
              </a:rPr>
              <a:t> – </a:t>
            </a:r>
          </a:p>
          <a:p>
            <a:pPr>
              <a:buNone/>
            </a:pPr>
            <a:r>
              <a:rPr lang="en-US" sz="1600" b="1" dirty="0" smtClean="0">
                <a:latin typeface="Bookman Old Style" pitchFamily="18" charset="0"/>
              </a:rPr>
              <a:t>	of or pertaining to worldly things or to things that are not regarded as religious, spiritual, or sacred. </a:t>
            </a:r>
          </a:p>
          <a:p>
            <a:r>
              <a:rPr lang="en-US" sz="1800" b="1" u="sng" dirty="0" smtClean="0">
                <a:latin typeface="Bookman Old Style" pitchFamily="18" charset="0"/>
              </a:rPr>
              <a:t>Observance </a:t>
            </a:r>
            <a:r>
              <a:rPr lang="en-US" sz="1600" b="1" dirty="0" smtClean="0">
                <a:latin typeface="Bookman Old Style" pitchFamily="18" charset="0"/>
              </a:rPr>
              <a:t>– </a:t>
            </a:r>
          </a:p>
          <a:p>
            <a:pPr>
              <a:buNone/>
            </a:pPr>
            <a:r>
              <a:rPr lang="en-US" sz="1600" b="1" dirty="0" smtClean="0">
                <a:latin typeface="Bookman Old Style" pitchFamily="18" charset="0"/>
              </a:rPr>
              <a:t>	a procedure, ceremony, or rite, as a particular occasion: patriotic observances.</a:t>
            </a:r>
          </a:p>
          <a:p>
            <a:r>
              <a:rPr lang="en-US" sz="1800" b="1" u="sng" dirty="0" smtClean="0">
                <a:latin typeface="Bookman Old Style" pitchFamily="18" charset="0"/>
              </a:rPr>
              <a:t>Celebrate </a:t>
            </a:r>
            <a:r>
              <a:rPr lang="en-US" sz="1600" b="1" dirty="0" smtClean="0">
                <a:latin typeface="Bookman Old Style" pitchFamily="18" charset="0"/>
              </a:rPr>
              <a:t>– </a:t>
            </a:r>
          </a:p>
          <a:p>
            <a:pPr>
              <a:buNone/>
            </a:pPr>
            <a:r>
              <a:rPr lang="en-US" sz="1600" b="1" dirty="0" smtClean="0">
                <a:latin typeface="Bookman Old Style" pitchFamily="18" charset="0"/>
              </a:rPr>
              <a:t>	to observe (a day) or commemorate (an event) with ceremonies or festivities.</a:t>
            </a:r>
          </a:p>
          <a:p>
            <a:r>
              <a:rPr lang="en-US" sz="1800" b="1" u="sng" dirty="0" smtClean="0">
                <a:latin typeface="Bookman Old Style" pitchFamily="18" charset="0"/>
              </a:rPr>
              <a:t>Cultural</a:t>
            </a:r>
            <a:r>
              <a:rPr lang="en-US" sz="1600" b="1" dirty="0" smtClean="0">
                <a:latin typeface="Bookman Old Style" pitchFamily="18" charset="0"/>
              </a:rPr>
              <a:t> – </a:t>
            </a:r>
          </a:p>
          <a:p>
            <a:pPr>
              <a:buNone/>
            </a:pPr>
            <a:r>
              <a:rPr lang="en-US" sz="1600" b="1" dirty="0" smtClean="0">
                <a:latin typeface="Bookman Old Style" pitchFamily="18" charset="0"/>
              </a:rPr>
              <a:t>	of or pertaining to culture or cultivation</a:t>
            </a:r>
            <a:r>
              <a:rPr lang="en-US" sz="1600" b="1" dirty="0" smtClean="0">
                <a:latin typeface="Bookman Old Style" pitchFamily="18" charset="0"/>
              </a:rPr>
              <a:t>. </a:t>
            </a:r>
            <a:endParaRPr lang="en-US" sz="1600" b="1" dirty="0" smtClean="0">
              <a:latin typeface="Bookman Old Style" pitchFamily="18" charset="0"/>
            </a:endParaRPr>
          </a:p>
        </p:txBody>
      </p:sp>
      <p:sp>
        <p:nvSpPr>
          <p:cNvPr id="4" name="TextBox 3"/>
          <p:cNvSpPr txBox="1"/>
          <p:nvPr/>
        </p:nvSpPr>
        <p:spPr>
          <a:xfrm>
            <a:off x="3429000" y="914400"/>
            <a:ext cx="5257800" cy="369332"/>
          </a:xfrm>
          <a:prstGeom prst="rect">
            <a:avLst/>
          </a:prstGeom>
          <a:noFill/>
        </p:spPr>
        <p:txBody>
          <a:bodyPr wrap="square" rtlCol="0">
            <a:spAutoFit/>
          </a:bodyPr>
          <a:lstStyle/>
          <a:p>
            <a:r>
              <a:rPr lang="en-US" b="1" dirty="0" smtClean="0"/>
              <a:t>Click on the sound icons to listen to the definitions</a:t>
            </a:r>
            <a:endParaRPr lang="en-US" b="1" dirty="0"/>
          </a:p>
        </p:txBody>
      </p:sp>
      <p:pic>
        <p:nvPicPr>
          <p:cNvPr id="5" name="Recorded Sound">
            <a:hlinkClick r:id="" action="ppaction://media"/>
          </p:cNvPr>
          <p:cNvPicPr>
            <a:picLocks noRot="1" noChangeAspect="1"/>
          </p:cNvPicPr>
          <p:nvPr>
            <a:wavAudioFile r:embed="rId1" name="Recorded Sound"/>
          </p:nvPr>
        </p:nvPicPr>
        <p:blipFill>
          <a:blip r:embed="rId10"/>
          <a:stretch>
            <a:fillRect/>
          </a:stretch>
        </p:blipFill>
        <p:spPr>
          <a:xfrm>
            <a:off x="8458200" y="990600"/>
            <a:ext cx="304800" cy="304800"/>
          </a:xfrm>
          <a:prstGeom prst="rect">
            <a:avLst/>
          </a:prstGeom>
        </p:spPr>
      </p:pic>
      <p:pic>
        <p:nvPicPr>
          <p:cNvPr id="6" name="Cultural.wav">
            <a:hlinkClick r:id="" action="ppaction://media"/>
          </p:cNvPr>
          <p:cNvPicPr>
            <a:picLocks noRot="1" noChangeAspect="1"/>
          </p:cNvPicPr>
          <p:nvPr>
            <a:audioFile r:link="rId2"/>
          </p:nvPr>
        </p:nvPicPr>
        <p:blipFill>
          <a:blip r:embed="rId11"/>
          <a:stretch>
            <a:fillRect/>
          </a:stretch>
        </p:blipFill>
        <p:spPr>
          <a:xfrm>
            <a:off x="6096000" y="5638800"/>
            <a:ext cx="533400" cy="533400"/>
          </a:xfrm>
          <a:prstGeom prst="rect">
            <a:avLst/>
          </a:prstGeom>
        </p:spPr>
      </p:pic>
      <p:pic>
        <p:nvPicPr>
          <p:cNvPr id="8" name="observances.wav">
            <a:hlinkClick r:id="" action="ppaction://media"/>
          </p:cNvPr>
          <p:cNvPicPr>
            <a:picLocks noRot="1" noChangeAspect="1"/>
          </p:cNvPicPr>
          <p:nvPr>
            <a:wavAudioFile r:embed="rId3" name="observances.wav"/>
          </p:nvPr>
        </p:nvPicPr>
        <p:blipFill>
          <a:blip r:embed="rId12"/>
          <a:stretch>
            <a:fillRect/>
          </a:stretch>
        </p:blipFill>
        <p:spPr>
          <a:xfrm>
            <a:off x="3124200" y="4343400"/>
            <a:ext cx="457200" cy="457200"/>
          </a:xfrm>
          <a:prstGeom prst="rect">
            <a:avLst/>
          </a:prstGeom>
        </p:spPr>
      </p:pic>
      <p:pic>
        <p:nvPicPr>
          <p:cNvPr id="10" name="secular.wav">
            <a:hlinkClick r:id="" action="ppaction://media"/>
          </p:cNvPr>
          <p:cNvPicPr>
            <a:picLocks noRot="1" noChangeAspect="1"/>
          </p:cNvPicPr>
          <p:nvPr>
            <a:wavAudioFile r:embed="rId4" name="secular.wav"/>
          </p:nvPr>
        </p:nvPicPr>
        <p:blipFill>
          <a:blip r:embed="rId13"/>
          <a:stretch>
            <a:fillRect/>
          </a:stretch>
        </p:blipFill>
        <p:spPr>
          <a:xfrm flipH="1">
            <a:off x="4876800" y="3429000"/>
            <a:ext cx="609600" cy="381000"/>
          </a:xfrm>
          <a:prstGeom prst="rect">
            <a:avLst/>
          </a:prstGeom>
        </p:spPr>
      </p:pic>
      <p:pic>
        <p:nvPicPr>
          <p:cNvPr id="11" name="Holiday.wav">
            <a:hlinkClick r:id="" action="ppaction://media"/>
          </p:cNvPr>
          <p:cNvPicPr>
            <a:picLocks noRot="1" noChangeAspect="1"/>
          </p:cNvPicPr>
          <p:nvPr>
            <a:wavAudioFile r:embed="rId5" name="Holiday.wav"/>
          </p:nvPr>
        </p:nvPicPr>
        <p:blipFill>
          <a:blip r:embed="rId14"/>
          <a:stretch>
            <a:fillRect/>
          </a:stretch>
        </p:blipFill>
        <p:spPr>
          <a:xfrm>
            <a:off x="2667000" y="2590800"/>
            <a:ext cx="533400" cy="304800"/>
          </a:xfrm>
          <a:prstGeom prst="rect">
            <a:avLst/>
          </a:prstGeom>
        </p:spPr>
      </p:pic>
      <p:pic>
        <p:nvPicPr>
          <p:cNvPr id="12" name="celebrate.wav">
            <a:hlinkClick r:id="" action="ppaction://media"/>
          </p:cNvPr>
          <p:cNvPicPr>
            <a:picLocks noRot="1" noChangeAspect="1"/>
          </p:cNvPicPr>
          <p:nvPr>
            <a:wavAudioFile r:embed="rId6" name="celebrate.wav"/>
          </p:nvPr>
        </p:nvPicPr>
        <p:blipFill>
          <a:blip r:embed="rId15"/>
          <a:stretch>
            <a:fillRect/>
          </a:stretch>
        </p:blipFill>
        <p:spPr>
          <a:xfrm flipH="1">
            <a:off x="2590800" y="1371600"/>
            <a:ext cx="533400" cy="533400"/>
          </a:xfrm>
          <a:prstGeom prst="rect">
            <a:avLst/>
          </a:prstGeom>
        </p:spPr>
      </p:pic>
    </p:spTree>
  </p:cSld>
  <p:clrMapOvr>
    <a:masterClrMapping/>
  </p:clrMapOvr>
  <p:transition>
    <p:dissolve/>
    <p:sndAc>
      <p:stSnd>
        <p:snd r:embed="rId9" name="chimes.wav"/>
      </p:stSnd>
    </p:sndAc>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784"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8174" fill="hold"/>
                                        <p:tgtEl>
                                          <p:spTgt spid="8"/>
                                        </p:tgtEl>
                                      </p:cBhvr>
                                    </p:cmd>
                                  </p:childTnLst>
                                </p:cTn>
                              </p:par>
                            </p:childTnLst>
                          </p:cTn>
                        </p:par>
                      </p:childTnLst>
                    </p:cTn>
                  </p:par>
                </p:childTnLst>
              </p:cTn>
              <p:nextCondLst>
                <p:cond evt="onClick" delay="0">
                  <p:tgtEl>
                    <p:spTgt spid="8"/>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402" fill="hold"/>
                                        <p:tgtEl>
                                          <p:spTgt spid="10"/>
                                        </p:tgtEl>
                                      </p:cBhvr>
                                    </p:cmd>
                                  </p:childTnLst>
                                </p:cTn>
                              </p:par>
                            </p:childTnLst>
                          </p:cTn>
                        </p:par>
                      </p:childTnLst>
                    </p:cTn>
                  </p:par>
                </p:childTnLst>
              </p:cTn>
              <p:nextCondLst>
                <p:cond evt="onClick" delay="0">
                  <p:tgtEl>
                    <p:spTgt spid="10"/>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2632" fill="hold"/>
                                        <p:tgtEl>
                                          <p:spTgt spid="11"/>
                                        </p:tgtEl>
                                      </p:cBhvr>
                                    </p:cmd>
                                  </p:childTnLst>
                                </p:cTn>
                              </p:par>
                            </p:childTnLst>
                          </p:cTn>
                        </p:par>
                      </p:childTnLst>
                    </p:cTn>
                  </p:par>
                </p:childTnLst>
              </p:cTn>
              <p:nextCondLst>
                <p:cond evt="onClick" delay="0">
                  <p:tgtEl>
                    <p:spTgt spid="11"/>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5689" fill="hold"/>
                                        <p:tgtEl>
                                          <p:spTgt spid="12"/>
                                        </p:tgtEl>
                                      </p:cBhvr>
                                    </p:cmd>
                                  </p:childTnLst>
                                </p:cTn>
                              </p:par>
                            </p:childTnLst>
                          </p:cTn>
                        </p:par>
                      </p:childTnLst>
                    </p:cTn>
                  </p:par>
                </p:childTnLst>
              </p:cTn>
              <p:nextCondLst>
                <p:cond evt="onClick" delay="0">
                  <p:tgtEl>
                    <p:spTgt spid="12"/>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u="sng" dirty="0" smtClean="0"/>
              <a:t>Holiday Quiz Game</a:t>
            </a:r>
            <a:endParaRPr lang="en-US" sz="6600" dirty="0"/>
          </a:p>
        </p:txBody>
      </p:sp>
      <p:sp>
        <p:nvSpPr>
          <p:cNvPr id="4" name="TextBox 3"/>
          <p:cNvSpPr txBox="1"/>
          <p:nvPr/>
        </p:nvSpPr>
        <p:spPr>
          <a:xfrm>
            <a:off x="1371600" y="3657600"/>
            <a:ext cx="6705600" cy="1200329"/>
          </a:xfrm>
          <a:prstGeom prst="rect">
            <a:avLst/>
          </a:prstGeom>
          <a:noFill/>
        </p:spPr>
        <p:txBody>
          <a:bodyPr wrap="square" rtlCol="0">
            <a:spAutoFit/>
          </a:bodyPr>
          <a:lstStyle/>
          <a:p>
            <a:pPr algn="ctr"/>
            <a:r>
              <a:rPr lang="en-US" sz="3600" b="1" dirty="0" smtClean="0"/>
              <a:t>Test Your Knowledge of Famous American Holidays?</a:t>
            </a:r>
            <a:endParaRPr lang="en-US" sz="3600" b="1" dirty="0"/>
          </a:p>
        </p:txBody>
      </p:sp>
    </p:spTree>
  </p:cSld>
  <p:clrMapOvr>
    <a:masterClrMapping/>
  </p:clrMapOvr>
  <p:transition>
    <p:wipe dir="d"/>
    <p:sndAc>
      <p:stSnd>
        <p:snd r:embed="rId3" name="arrow.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029200" y="5638800"/>
            <a:ext cx="3581400" cy="584775"/>
          </a:xfrm>
          <a:prstGeom prst="rect">
            <a:avLst/>
          </a:prstGeom>
          <a:noFill/>
        </p:spPr>
        <p:txBody>
          <a:bodyPr wrap="square" rtlCol="0">
            <a:spAutoFit/>
          </a:bodyPr>
          <a:lstStyle/>
          <a:p>
            <a:pPr algn="ctr"/>
            <a:r>
              <a:rPr lang="en-US" sz="3200" dirty="0" smtClean="0"/>
              <a:t>George Washington</a:t>
            </a:r>
            <a:endParaRPr lang="en-US" sz="3200" dirty="0"/>
          </a:p>
        </p:txBody>
      </p:sp>
      <p:pic>
        <p:nvPicPr>
          <p:cNvPr id="12" name="Picture 11" descr="Picture12.wmf"/>
          <p:cNvPicPr>
            <a:picLocks noChangeAspect="1"/>
          </p:cNvPicPr>
          <p:nvPr/>
        </p:nvPicPr>
        <p:blipFill>
          <a:blip r:embed="rId3" cstate="print"/>
          <a:stretch>
            <a:fillRect/>
          </a:stretch>
        </p:blipFill>
        <p:spPr>
          <a:xfrm>
            <a:off x="5029200" y="2209800"/>
            <a:ext cx="3276600" cy="3276600"/>
          </a:xfrm>
          <a:prstGeom prst="rect">
            <a:avLst/>
          </a:prstGeom>
        </p:spPr>
      </p:pic>
      <p:sp>
        <p:nvSpPr>
          <p:cNvPr id="10" name="Action Button: Custom 9">
            <a:hlinkClick r:id="rId4" action="ppaction://hlinksldjump" highlightClick="1">
              <a:snd r:embed="rId5" name="applause.wav"/>
            </a:hlinkClick>
          </p:cNvPr>
          <p:cNvSpPr/>
          <p:nvPr/>
        </p:nvSpPr>
        <p:spPr>
          <a:xfrm>
            <a:off x="4953000" y="2057400"/>
            <a:ext cx="3581400" cy="41148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152400"/>
            <a:ext cx="8229600" cy="1143000"/>
          </a:xfrm>
        </p:spPr>
        <p:txBody>
          <a:bodyPr>
            <a:normAutofit/>
          </a:bodyPr>
          <a:lstStyle/>
          <a:p>
            <a:pPr algn="l"/>
            <a:r>
              <a:rPr lang="en-US" sz="3100" b="1" dirty="0" smtClean="0"/>
              <a:t>1. He was the first president of the United States of  America and his birthday is in February?                 </a:t>
            </a:r>
            <a:endParaRPr lang="en-US" b="1" u="sng" dirty="0"/>
          </a:p>
        </p:txBody>
      </p:sp>
      <p:sp>
        <p:nvSpPr>
          <p:cNvPr id="3" name="Content Placeholder 2"/>
          <p:cNvSpPr>
            <a:spLocks noGrp="1"/>
          </p:cNvSpPr>
          <p:nvPr>
            <p:ph idx="1"/>
          </p:nvPr>
        </p:nvSpPr>
        <p:spPr>
          <a:xfrm>
            <a:off x="762000" y="5486400"/>
            <a:ext cx="3124200" cy="838200"/>
          </a:xfrm>
        </p:spPr>
        <p:txBody>
          <a:bodyPr>
            <a:normAutofit/>
          </a:bodyPr>
          <a:lstStyle/>
          <a:p>
            <a:pPr algn="ctr">
              <a:buNone/>
            </a:pPr>
            <a:r>
              <a:rPr lang="en-US" dirty="0" smtClean="0"/>
              <a:t>Thomas Jefferson</a:t>
            </a:r>
          </a:p>
        </p:txBody>
      </p:sp>
      <p:pic>
        <p:nvPicPr>
          <p:cNvPr id="9" name="Picture 8" descr="225px-T_Jefferson_by_Charles_Willson_Peale_1791_2.jpg"/>
          <p:cNvPicPr>
            <a:picLocks noChangeAspect="1"/>
          </p:cNvPicPr>
          <p:nvPr/>
        </p:nvPicPr>
        <p:blipFill>
          <a:blip r:embed="rId6" cstate="print"/>
          <a:stretch>
            <a:fillRect/>
          </a:stretch>
        </p:blipFill>
        <p:spPr>
          <a:xfrm>
            <a:off x="1066800" y="2362200"/>
            <a:ext cx="2667000" cy="2889504"/>
          </a:xfrm>
          <a:prstGeom prst="rect">
            <a:avLst/>
          </a:prstGeom>
        </p:spPr>
      </p:pic>
      <p:sp>
        <p:nvSpPr>
          <p:cNvPr id="13" name="Rectangle 12"/>
          <p:cNvSpPr/>
          <p:nvPr/>
        </p:nvSpPr>
        <p:spPr>
          <a:xfrm>
            <a:off x="1219200" y="1295400"/>
            <a:ext cx="2133600" cy="646331"/>
          </a:xfrm>
          <a:prstGeom prst="rect">
            <a:avLst/>
          </a:prstGeom>
        </p:spPr>
        <p:txBody>
          <a:bodyPr wrap="square">
            <a:spAutoFit/>
          </a:bodyPr>
          <a:lstStyle/>
          <a:p>
            <a:r>
              <a:rPr lang="en-US" b="1" dirty="0" smtClean="0"/>
              <a:t>Click on the Pictures </a:t>
            </a:r>
            <a:br>
              <a:rPr lang="en-US" b="1" dirty="0" smtClean="0"/>
            </a:br>
            <a:endParaRPr lang="en-US" dirty="0"/>
          </a:p>
        </p:txBody>
      </p:sp>
      <p:sp>
        <p:nvSpPr>
          <p:cNvPr id="8" name="Action Button: Custom 7">
            <a:hlinkClick r:id="rId7" action="ppaction://hlinksldjump" highlightClick="1">
              <a:snd r:embed="rId8" name="bomb.wav"/>
            </a:hlinkClick>
          </p:cNvPr>
          <p:cNvSpPr/>
          <p:nvPr/>
        </p:nvSpPr>
        <p:spPr>
          <a:xfrm>
            <a:off x="838200" y="2057400"/>
            <a:ext cx="3200400" cy="40386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257800" y="6324600"/>
            <a:ext cx="3200400" cy="369332"/>
          </a:xfrm>
          <a:prstGeom prst="rect">
            <a:avLst/>
          </a:prstGeom>
          <a:noFill/>
        </p:spPr>
        <p:txBody>
          <a:bodyPr wrap="square" rtlCol="0">
            <a:spAutoFit/>
          </a:bodyPr>
          <a:lstStyle/>
          <a:p>
            <a:r>
              <a:rPr lang="en-US" dirty="0" smtClean="0"/>
              <a:t>Click here to go to the next slide</a:t>
            </a:r>
            <a:endParaRPr lang="en-US" dirty="0"/>
          </a:p>
        </p:txBody>
      </p:sp>
      <p:sp>
        <p:nvSpPr>
          <p:cNvPr id="16" name="Action Button: Custom 15">
            <a:hlinkClick r:id="" action="ppaction://hlinkshowjump?jump=nextslide" highlightClick="1">
              <a:snd r:embed="rId9" name="laser.wav"/>
            </a:hlinkClick>
          </p:cNvPr>
          <p:cNvSpPr/>
          <p:nvPr/>
        </p:nvSpPr>
        <p:spPr>
          <a:xfrm>
            <a:off x="5257800" y="6324600"/>
            <a:ext cx="31242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pPr algn="l"/>
            <a:r>
              <a:rPr lang="en-US" sz="2800" b="1" dirty="0" smtClean="0"/>
              <a:t>2. It is a Christian day of celebration. This religious holiday celebrates the resurrection of Jesus Christ? </a:t>
            </a:r>
            <a:endParaRPr lang="en-US" sz="2800" b="1" dirty="0"/>
          </a:p>
        </p:txBody>
      </p:sp>
      <p:sp>
        <p:nvSpPr>
          <p:cNvPr id="5" name="TextBox 4"/>
          <p:cNvSpPr txBox="1"/>
          <p:nvPr/>
        </p:nvSpPr>
        <p:spPr>
          <a:xfrm>
            <a:off x="228600" y="5638800"/>
            <a:ext cx="2895600" cy="707886"/>
          </a:xfrm>
          <a:prstGeom prst="rect">
            <a:avLst/>
          </a:prstGeom>
          <a:noFill/>
        </p:spPr>
        <p:txBody>
          <a:bodyPr wrap="square" rtlCol="0">
            <a:spAutoFit/>
          </a:bodyPr>
          <a:lstStyle/>
          <a:p>
            <a:pPr algn="ctr"/>
            <a:r>
              <a:rPr lang="en-US" sz="4000" b="1" dirty="0" smtClean="0"/>
              <a:t>Easter</a:t>
            </a:r>
            <a:endParaRPr lang="en-US" sz="4000" b="1" dirty="0"/>
          </a:p>
        </p:txBody>
      </p:sp>
      <p:sp>
        <p:nvSpPr>
          <p:cNvPr id="7" name="TextBox 6"/>
          <p:cNvSpPr txBox="1"/>
          <p:nvPr/>
        </p:nvSpPr>
        <p:spPr>
          <a:xfrm>
            <a:off x="5105400" y="5638800"/>
            <a:ext cx="3657600" cy="707886"/>
          </a:xfrm>
          <a:prstGeom prst="rect">
            <a:avLst/>
          </a:prstGeom>
          <a:noFill/>
        </p:spPr>
        <p:txBody>
          <a:bodyPr wrap="square" rtlCol="0">
            <a:spAutoFit/>
          </a:bodyPr>
          <a:lstStyle/>
          <a:p>
            <a:pPr algn="ctr"/>
            <a:r>
              <a:rPr lang="en-US" sz="4000" b="1" dirty="0" smtClean="0"/>
              <a:t>Valentine’s Day</a:t>
            </a:r>
            <a:endParaRPr lang="en-US" sz="4000" b="1" dirty="0"/>
          </a:p>
        </p:txBody>
      </p:sp>
      <p:pic>
        <p:nvPicPr>
          <p:cNvPr id="8" name="Picture 7" descr="Picture7.jpg"/>
          <p:cNvPicPr>
            <a:picLocks noChangeAspect="1"/>
          </p:cNvPicPr>
          <p:nvPr/>
        </p:nvPicPr>
        <p:blipFill>
          <a:blip r:embed="rId3" cstate="print"/>
          <a:stretch>
            <a:fillRect/>
          </a:stretch>
        </p:blipFill>
        <p:spPr>
          <a:xfrm>
            <a:off x="762000" y="2286000"/>
            <a:ext cx="2762250" cy="3124200"/>
          </a:xfrm>
          <a:prstGeom prst="rect">
            <a:avLst/>
          </a:prstGeom>
        </p:spPr>
      </p:pic>
      <p:pic>
        <p:nvPicPr>
          <p:cNvPr id="9" name="Picture 8" descr="Picture3.jpg"/>
          <p:cNvPicPr>
            <a:picLocks noChangeAspect="1"/>
          </p:cNvPicPr>
          <p:nvPr/>
        </p:nvPicPr>
        <p:blipFill>
          <a:blip r:embed="rId4" cstate="print"/>
          <a:stretch>
            <a:fillRect/>
          </a:stretch>
        </p:blipFill>
        <p:spPr>
          <a:xfrm>
            <a:off x="5334000" y="2286000"/>
            <a:ext cx="2667000" cy="3124200"/>
          </a:xfrm>
          <a:prstGeom prst="rect">
            <a:avLst/>
          </a:prstGeom>
        </p:spPr>
      </p:pic>
      <p:sp>
        <p:nvSpPr>
          <p:cNvPr id="10" name="Rectangle 9"/>
          <p:cNvSpPr/>
          <p:nvPr/>
        </p:nvSpPr>
        <p:spPr>
          <a:xfrm>
            <a:off x="3276600" y="1600200"/>
            <a:ext cx="2168222" cy="369332"/>
          </a:xfrm>
          <a:prstGeom prst="rect">
            <a:avLst/>
          </a:prstGeom>
        </p:spPr>
        <p:txBody>
          <a:bodyPr wrap="none">
            <a:spAutoFit/>
          </a:bodyPr>
          <a:lstStyle/>
          <a:p>
            <a:r>
              <a:rPr lang="en-US" b="1" dirty="0" smtClean="0"/>
              <a:t>Click on the Pictures </a:t>
            </a:r>
            <a:endParaRPr lang="en-US" dirty="0"/>
          </a:p>
        </p:txBody>
      </p:sp>
      <p:sp>
        <p:nvSpPr>
          <p:cNvPr id="11" name="Action Button: Custom 10">
            <a:hlinkClick r:id="rId5" action="ppaction://hlinksldjump" highlightClick="1">
              <a:snd r:embed="rId6" name="applause.wav"/>
            </a:hlinkClick>
          </p:cNvPr>
          <p:cNvSpPr/>
          <p:nvPr/>
        </p:nvSpPr>
        <p:spPr>
          <a:xfrm>
            <a:off x="457200" y="2057400"/>
            <a:ext cx="3276600" cy="35814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ction Button: Custom 11">
            <a:hlinkClick r:id="rId7" action="ppaction://hlinksldjump" highlightClick="1">
              <a:snd r:embed="rId8" name="bomb.wav"/>
            </a:hlinkClick>
          </p:cNvPr>
          <p:cNvSpPr/>
          <p:nvPr/>
        </p:nvSpPr>
        <p:spPr>
          <a:xfrm>
            <a:off x="5105400" y="2057400"/>
            <a:ext cx="3124200" cy="35052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667000" y="6324600"/>
            <a:ext cx="3196068" cy="369332"/>
          </a:xfrm>
          <a:prstGeom prst="rect">
            <a:avLst/>
          </a:prstGeom>
        </p:spPr>
        <p:txBody>
          <a:bodyPr wrap="none">
            <a:spAutoFit/>
          </a:bodyPr>
          <a:lstStyle/>
          <a:p>
            <a:r>
              <a:rPr lang="en-US" dirty="0" smtClean="0"/>
              <a:t>Click here to go to the next slide</a:t>
            </a:r>
            <a:endParaRPr lang="en-US" dirty="0"/>
          </a:p>
        </p:txBody>
      </p:sp>
      <p:sp>
        <p:nvSpPr>
          <p:cNvPr id="15" name="Action Button: Custom 14">
            <a:hlinkClick r:id="" action="ppaction://hlinkshowjump?jump=nextslide" highlightClick="1">
              <a:snd r:embed="rId9" name="laser.wav"/>
            </a:hlinkClick>
          </p:cNvPr>
          <p:cNvSpPr/>
          <p:nvPr/>
        </p:nvSpPr>
        <p:spPr>
          <a:xfrm>
            <a:off x="2667000" y="6324600"/>
            <a:ext cx="30480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MCj04405400000[1].wmf"/>
          <p:cNvPicPr>
            <a:picLocks noChangeAspect="1"/>
          </p:cNvPicPr>
          <p:nvPr/>
        </p:nvPicPr>
        <p:blipFill>
          <a:blip r:embed="rId3" cstate="print"/>
          <a:stretch>
            <a:fillRect/>
          </a:stretch>
        </p:blipFill>
        <p:spPr>
          <a:xfrm>
            <a:off x="5486400" y="2362200"/>
            <a:ext cx="2286000" cy="2743200"/>
          </a:xfrm>
          <a:prstGeom prst="rect">
            <a:avLst/>
          </a:prstGeom>
        </p:spPr>
      </p:pic>
      <p:sp>
        <p:nvSpPr>
          <p:cNvPr id="13" name="Action Button: Custom 12">
            <a:hlinkClick r:id="rId4" action="ppaction://hlinksldjump" highlightClick="1">
              <a:snd r:embed="rId5" name="applause.wav"/>
            </a:hlinkClick>
          </p:cNvPr>
          <p:cNvSpPr/>
          <p:nvPr/>
        </p:nvSpPr>
        <p:spPr>
          <a:xfrm>
            <a:off x="5105400" y="2133600"/>
            <a:ext cx="2971800" cy="33528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3400" y="381000"/>
            <a:ext cx="8229600" cy="1143000"/>
          </a:xfrm>
        </p:spPr>
        <p:txBody>
          <a:bodyPr>
            <a:noAutofit/>
          </a:bodyPr>
          <a:lstStyle/>
          <a:p>
            <a:pPr algn="l"/>
            <a:r>
              <a:rPr lang="en-US" sz="3600" dirty="0" smtClean="0"/>
              <a:t>3.This observance is in Spring and it honors the most special woman in your life? </a:t>
            </a:r>
            <a:endParaRPr lang="en-US" sz="3600" dirty="0"/>
          </a:p>
        </p:txBody>
      </p:sp>
      <p:pic>
        <p:nvPicPr>
          <p:cNvPr id="10" name="Picture 9" descr="MPj04394640000[1].jpg"/>
          <p:cNvPicPr>
            <a:picLocks noChangeAspect="1"/>
          </p:cNvPicPr>
          <p:nvPr/>
        </p:nvPicPr>
        <p:blipFill>
          <a:blip r:embed="rId6" cstate="print"/>
          <a:stretch>
            <a:fillRect/>
          </a:stretch>
        </p:blipFill>
        <p:spPr>
          <a:xfrm>
            <a:off x="1066800" y="2375923"/>
            <a:ext cx="2362200" cy="2823596"/>
          </a:xfrm>
          <a:prstGeom prst="rect">
            <a:avLst/>
          </a:prstGeom>
        </p:spPr>
      </p:pic>
      <p:sp>
        <p:nvSpPr>
          <p:cNvPr id="9" name="Rectangle 8"/>
          <p:cNvSpPr/>
          <p:nvPr/>
        </p:nvSpPr>
        <p:spPr>
          <a:xfrm>
            <a:off x="3352800" y="1752600"/>
            <a:ext cx="2168222" cy="369332"/>
          </a:xfrm>
          <a:prstGeom prst="rect">
            <a:avLst/>
          </a:prstGeom>
        </p:spPr>
        <p:txBody>
          <a:bodyPr wrap="none">
            <a:spAutoFit/>
          </a:bodyPr>
          <a:lstStyle/>
          <a:p>
            <a:r>
              <a:rPr lang="en-US" b="1" dirty="0" smtClean="0"/>
              <a:t>Click on the Pictures </a:t>
            </a:r>
            <a:endParaRPr lang="en-US" dirty="0"/>
          </a:p>
        </p:txBody>
      </p:sp>
      <p:sp>
        <p:nvSpPr>
          <p:cNvPr id="12" name="Action Button: Custom 11">
            <a:hlinkClick r:id="rId7" action="ppaction://hlinksldjump" highlightClick="1">
              <a:snd r:embed="rId8" name="bomb.wav"/>
            </a:hlinkClick>
          </p:cNvPr>
          <p:cNvSpPr/>
          <p:nvPr/>
        </p:nvSpPr>
        <p:spPr>
          <a:xfrm>
            <a:off x="914400" y="2286000"/>
            <a:ext cx="2667000" cy="32004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1143000" y="5791200"/>
            <a:ext cx="2209800" cy="584775"/>
          </a:xfrm>
          <a:prstGeom prst="rect">
            <a:avLst/>
          </a:prstGeom>
          <a:noFill/>
        </p:spPr>
        <p:txBody>
          <a:bodyPr wrap="square" rtlCol="0">
            <a:spAutoFit/>
          </a:bodyPr>
          <a:lstStyle/>
          <a:p>
            <a:r>
              <a:rPr lang="en-US" sz="3200" b="1" dirty="0" smtClean="0">
                <a:latin typeface="Arial Black" pitchFamily="34" charset="0"/>
              </a:rPr>
              <a:t>Teacher</a:t>
            </a:r>
            <a:endParaRPr lang="en-US" sz="3200" b="1" dirty="0">
              <a:latin typeface="Arial Black" pitchFamily="34" charset="0"/>
            </a:endParaRPr>
          </a:p>
        </p:txBody>
      </p:sp>
      <p:sp>
        <p:nvSpPr>
          <p:cNvPr id="15" name="Rectangle 14"/>
          <p:cNvSpPr/>
          <p:nvPr/>
        </p:nvSpPr>
        <p:spPr>
          <a:xfrm>
            <a:off x="5791200" y="5791200"/>
            <a:ext cx="1760418" cy="584775"/>
          </a:xfrm>
          <a:prstGeom prst="rect">
            <a:avLst/>
          </a:prstGeom>
        </p:spPr>
        <p:txBody>
          <a:bodyPr wrap="none">
            <a:spAutoFit/>
          </a:bodyPr>
          <a:lstStyle/>
          <a:p>
            <a:r>
              <a:rPr lang="en-US" sz="3200" b="1" dirty="0" smtClean="0">
                <a:latin typeface="Arial Black" pitchFamily="34" charset="0"/>
              </a:rPr>
              <a:t>Mother</a:t>
            </a:r>
            <a:endParaRPr lang="en-US" sz="3200" b="1" dirty="0">
              <a:latin typeface="Arial Black" pitchFamily="34" charset="0"/>
            </a:endParaRPr>
          </a:p>
        </p:txBody>
      </p:sp>
      <p:sp>
        <p:nvSpPr>
          <p:cNvPr id="16" name="Rectangle 15"/>
          <p:cNvSpPr/>
          <p:nvPr/>
        </p:nvSpPr>
        <p:spPr>
          <a:xfrm>
            <a:off x="2743200" y="6324600"/>
            <a:ext cx="3196068" cy="369332"/>
          </a:xfrm>
          <a:prstGeom prst="rect">
            <a:avLst/>
          </a:prstGeom>
        </p:spPr>
        <p:txBody>
          <a:bodyPr wrap="none">
            <a:spAutoFit/>
          </a:bodyPr>
          <a:lstStyle/>
          <a:p>
            <a:r>
              <a:rPr lang="en-US" dirty="0" smtClean="0"/>
              <a:t>Click here to go to the next slide</a:t>
            </a:r>
            <a:endParaRPr lang="en-US" dirty="0"/>
          </a:p>
        </p:txBody>
      </p:sp>
      <p:sp>
        <p:nvSpPr>
          <p:cNvPr id="17" name="Action Button: Custom 16">
            <a:hlinkClick r:id="" action="ppaction://hlinkshowjump?jump=nextslide" highlightClick="1">
              <a:snd r:embed="rId9" name="laser.wav"/>
            </a:hlinkClick>
          </p:cNvPr>
          <p:cNvSpPr/>
          <p:nvPr/>
        </p:nvSpPr>
        <p:spPr>
          <a:xfrm>
            <a:off x="2819400" y="6400800"/>
            <a:ext cx="3048000" cy="2286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62600"/>
            <a:ext cx="3276600" cy="563563"/>
          </a:xfrm>
        </p:spPr>
        <p:txBody>
          <a:bodyPr>
            <a:normAutofit lnSpcReduction="10000"/>
          </a:bodyPr>
          <a:lstStyle/>
          <a:p>
            <a:pPr algn="ctr">
              <a:buNone/>
            </a:pPr>
            <a:r>
              <a:rPr lang="en-US" b="1" dirty="0" smtClean="0"/>
              <a:t>Memorial Day</a:t>
            </a:r>
            <a:endParaRPr lang="en-US" b="1" dirty="0"/>
          </a:p>
        </p:txBody>
      </p:sp>
      <p:sp>
        <p:nvSpPr>
          <p:cNvPr id="4" name="Title 3"/>
          <p:cNvSpPr>
            <a:spLocks noGrp="1"/>
          </p:cNvSpPr>
          <p:nvPr>
            <p:ph type="title"/>
          </p:nvPr>
        </p:nvSpPr>
        <p:spPr>
          <a:xfrm>
            <a:off x="457200" y="304800"/>
            <a:ext cx="8229600" cy="1219200"/>
          </a:xfrm>
        </p:spPr>
        <p:txBody>
          <a:bodyPr>
            <a:noAutofit/>
          </a:bodyPr>
          <a:lstStyle/>
          <a:p>
            <a:pPr marL="514350" indent="-514350" algn="l"/>
            <a:r>
              <a:rPr lang="en-US" sz="3600" dirty="0" smtClean="0"/>
              <a:t>4.  </a:t>
            </a:r>
            <a:r>
              <a:rPr lang="en-US" sz="3200" dirty="0" smtClean="0"/>
              <a:t>This day recognizes the men and women who paid the ultimate price for our nation?</a:t>
            </a:r>
            <a:r>
              <a:rPr lang="en-US" sz="3200" b="1" u="sng" dirty="0" smtClean="0"/>
              <a:t> </a:t>
            </a:r>
          </a:p>
        </p:txBody>
      </p:sp>
      <p:pic>
        <p:nvPicPr>
          <p:cNvPr id="2050" name="Picture 2" descr="C:\Users\Gloria\AppData\Local\Microsoft\Windows\Temporary Internet Files\Content.IE5\KOU3P122\MPj04013740000[1].jpg"/>
          <p:cNvPicPr>
            <a:picLocks noChangeAspect="1" noChangeArrowheads="1"/>
          </p:cNvPicPr>
          <p:nvPr/>
        </p:nvPicPr>
        <p:blipFill>
          <a:blip r:embed="rId3" cstate="print"/>
          <a:srcRect/>
          <a:stretch>
            <a:fillRect/>
          </a:stretch>
        </p:blipFill>
        <p:spPr bwMode="auto">
          <a:xfrm>
            <a:off x="762000" y="2209800"/>
            <a:ext cx="2819400" cy="3131591"/>
          </a:xfrm>
          <a:prstGeom prst="rect">
            <a:avLst/>
          </a:prstGeom>
          <a:noFill/>
        </p:spPr>
      </p:pic>
      <p:pic>
        <p:nvPicPr>
          <p:cNvPr id="2052" name="Picture 4" descr="C:\Users\Gloria\AppData\Local\Microsoft\Windows\Temporary Internet Files\Content.IE5\6DQ9KQ0J\MPj04446360000[1].jpg"/>
          <p:cNvPicPr>
            <a:picLocks noChangeAspect="1" noChangeArrowheads="1"/>
          </p:cNvPicPr>
          <p:nvPr/>
        </p:nvPicPr>
        <p:blipFill>
          <a:blip r:embed="rId4" cstate="print"/>
          <a:srcRect/>
          <a:stretch>
            <a:fillRect/>
          </a:stretch>
        </p:blipFill>
        <p:spPr bwMode="auto">
          <a:xfrm>
            <a:off x="4876800" y="2209800"/>
            <a:ext cx="3200400" cy="3001010"/>
          </a:xfrm>
          <a:prstGeom prst="rect">
            <a:avLst/>
          </a:prstGeom>
          <a:noFill/>
        </p:spPr>
      </p:pic>
      <p:sp>
        <p:nvSpPr>
          <p:cNvPr id="8" name="TextBox 7"/>
          <p:cNvSpPr txBox="1"/>
          <p:nvPr/>
        </p:nvSpPr>
        <p:spPr>
          <a:xfrm>
            <a:off x="4038600" y="5410200"/>
            <a:ext cx="4953000" cy="584775"/>
          </a:xfrm>
          <a:prstGeom prst="rect">
            <a:avLst/>
          </a:prstGeom>
          <a:noFill/>
        </p:spPr>
        <p:txBody>
          <a:bodyPr wrap="square" rtlCol="0">
            <a:spAutoFit/>
          </a:bodyPr>
          <a:lstStyle/>
          <a:p>
            <a:pPr algn="ctr"/>
            <a:r>
              <a:rPr lang="en-US" sz="3200" b="1" dirty="0" smtClean="0"/>
              <a:t>Independence Day</a:t>
            </a:r>
            <a:endParaRPr lang="en-US" sz="3200" b="1" dirty="0"/>
          </a:p>
        </p:txBody>
      </p:sp>
      <p:sp>
        <p:nvSpPr>
          <p:cNvPr id="7" name="Rectangle 6"/>
          <p:cNvSpPr/>
          <p:nvPr/>
        </p:nvSpPr>
        <p:spPr>
          <a:xfrm>
            <a:off x="3048000" y="1600200"/>
            <a:ext cx="2168222" cy="369332"/>
          </a:xfrm>
          <a:prstGeom prst="rect">
            <a:avLst/>
          </a:prstGeom>
        </p:spPr>
        <p:txBody>
          <a:bodyPr wrap="none">
            <a:spAutoFit/>
          </a:bodyPr>
          <a:lstStyle/>
          <a:p>
            <a:r>
              <a:rPr lang="en-US" b="1" dirty="0" smtClean="0"/>
              <a:t>Click on the Pictures </a:t>
            </a:r>
            <a:endParaRPr lang="en-US" dirty="0"/>
          </a:p>
        </p:txBody>
      </p:sp>
      <p:sp>
        <p:nvSpPr>
          <p:cNvPr id="9" name="Action Button: Custom 8">
            <a:hlinkClick r:id="rId5" action="ppaction://hlinksldjump" highlightClick="1">
              <a:snd r:embed="rId6" name="applause.wav"/>
            </a:hlinkClick>
          </p:cNvPr>
          <p:cNvSpPr/>
          <p:nvPr/>
        </p:nvSpPr>
        <p:spPr>
          <a:xfrm>
            <a:off x="533400" y="1981200"/>
            <a:ext cx="3276600" cy="35814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ction Button: Custom 9">
            <a:hlinkClick r:id="rId7" action="ppaction://hlinksldjump" highlightClick="1">
              <a:snd r:embed="rId8" name="bomb.wav"/>
            </a:hlinkClick>
          </p:cNvPr>
          <p:cNvSpPr/>
          <p:nvPr/>
        </p:nvSpPr>
        <p:spPr>
          <a:xfrm>
            <a:off x="4724400" y="1981200"/>
            <a:ext cx="3505200" cy="35052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895600" y="6248400"/>
            <a:ext cx="3196068" cy="369332"/>
          </a:xfrm>
          <a:prstGeom prst="rect">
            <a:avLst/>
          </a:prstGeom>
        </p:spPr>
        <p:txBody>
          <a:bodyPr wrap="none">
            <a:spAutoFit/>
          </a:bodyPr>
          <a:lstStyle/>
          <a:p>
            <a:r>
              <a:rPr lang="en-US" dirty="0" smtClean="0"/>
              <a:t>Click here to go to the next slide</a:t>
            </a:r>
            <a:endParaRPr lang="en-US" dirty="0"/>
          </a:p>
        </p:txBody>
      </p:sp>
      <p:sp>
        <p:nvSpPr>
          <p:cNvPr id="12" name="Action Button: Custom 11">
            <a:hlinkClick r:id="" action="ppaction://hlinkshowjump?jump=nextslide" highlightClick="1">
              <a:snd r:embed="rId9" name="laser.wav"/>
            </a:hlinkClick>
          </p:cNvPr>
          <p:cNvSpPr/>
          <p:nvPr/>
        </p:nvSpPr>
        <p:spPr>
          <a:xfrm>
            <a:off x="2895600" y="6248400"/>
            <a:ext cx="3124200" cy="3048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icture16.wmf"/>
          <p:cNvPicPr>
            <a:picLocks noChangeAspect="1"/>
          </p:cNvPicPr>
          <p:nvPr/>
        </p:nvPicPr>
        <p:blipFill>
          <a:blip r:embed="rId3" cstate="print"/>
          <a:stretch>
            <a:fillRect/>
          </a:stretch>
        </p:blipFill>
        <p:spPr>
          <a:xfrm>
            <a:off x="5181600" y="2286000"/>
            <a:ext cx="2819400" cy="2819400"/>
          </a:xfrm>
          <a:prstGeom prst="rect">
            <a:avLst/>
          </a:prstGeom>
        </p:spPr>
      </p:pic>
      <p:sp>
        <p:nvSpPr>
          <p:cNvPr id="11" name="Action Button: Custom 10">
            <a:hlinkClick r:id="rId4" action="ppaction://hlinksldjump" highlightClick="1">
              <a:snd r:embed="rId5" name="applause.wav"/>
            </a:hlinkClick>
          </p:cNvPr>
          <p:cNvSpPr/>
          <p:nvPr/>
        </p:nvSpPr>
        <p:spPr>
          <a:xfrm>
            <a:off x="4800600" y="2057400"/>
            <a:ext cx="3505200" cy="33528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4800"/>
            <a:ext cx="8229600" cy="1341438"/>
          </a:xfrm>
        </p:spPr>
        <p:txBody>
          <a:bodyPr>
            <a:normAutofit fontScale="90000"/>
          </a:bodyPr>
          <a:lstStyle/>
          <a:p>
            <a:pPr algn="l"/>
            <a:r>
              <a:rPr lang="en-US" sz="4000" dirty="0" smtClean="0"/>
              <a:t/>
            </a:r>
            <a:br>
              <a:rPr lang="en-US" sz="4000" dirty="0" smtClean="0"/>
            </a:br>
            <a:r>
              <a:rPr lang="en-US" sz="4000" b="1" dirty="0" smtClean="0"/>
              <a:t>5. </a:t>
            </a:r>
            <a:r>
              <a:rPr lang="en-US" sz="3100" b="1" dirty="0" smtClean="0"/>
              <a:t>This holiday had its start in 1621 when the Plymouth colonists and Wampanoag Indians shared an autumn feast?  </a:t>
            </a:r>
            <a:r>
              <a:rPr lang="en-US" dirty="0" smtClean="0"/>
              <a:t/>
            </a:r>
            <a:br>
              <a:rPr lang="en-US" dirty="0" smtClean="0"/>
            </a:br>
            <a:endParaRPr lang="en-US" dirty="0"/>
          </a:p>
        </p:txBody>
      </p:sp>
      <p:sp>
        <p:nvSpPr>
          <p:cNvPr id="3" name="Content Placeholder 2"/>
          <p:cNvSpPr>
            <a:spLocks noGrp="1"/>
          </p:cNvSpPr>
          <p:nvPr>
            <p:ph idx="1"/>
          </p:nvPr>
        </p:nvSpPr>
        <p:spPr>
          <a:xfrm>
            <a:off x="457200" y="5562600"/>
            <a:ext cx="3200400" cy="563563"/>
          </a:xfrm>
        </p:spPr>
        <p:txBody>
          <a:bodyPr>
            <a:normAutofit lnSpcReduction="10000"/>
          </a:bodyPr>
          <a:lstStyle/>
          <a:p>
            <a:pPr algn="ctr">
              <a:buNone/>
            </a:pPr>
            <a:r>
              <a:rPr lang="en-US" dirty="0" smtClean="0"/>
              <a:t>Christmas Day</a:t>
            </a:r>
            <a:endParaRPr lang="en-US" dirty="0"/>
          </a:p>
        </p:txBody>
      </p:sp>
      <p:sp>
        <p:nvSpPr>
          <p:cNvPr id="4" name="TextBox 3"/>
          <p:cNvSpPr txBox="1"/>
          <p:nvPr/>
        </p:nvSpPr>
        <p:spPr>
          <a:xfrm>
            <a:off x="5029200" y="5638800"/>
            <a:ext cx="3124200" cy="584775"/>
          </a:xfrm>
          <a:prstGeom prst="rect">
            <a:avLst/>
          </a:prstGeom>
          <a:noFill/>
        </p:spPr>
        <p:txBody>
          <a:bodyPr wrap="square" rtlCol="0">
            <a:spAutoFit/>
          </a:bodyPr>
          <a:lstStyle/>
          <a:p>
            <a:pPr algn="ctr"/>
            <a:r>
              <a:rPr lang="en-US" sz="3200" dirty="0" smtClean="0"/>
              <a:t>Thanksgiving Day</a:t>
            </a:r>
            <a:endParaRPr lang="en-US" sz="3200" dirty="0"/>
          </a:p>
        </p:txBody>
      </p:sp>
      <p:pic>
        <p:nvPicPr>
          <p:cNvPr id="6" name="Picture 5" descr="Picture6.wmf"/>
          <p:cNvPicPr>
            <a:picLocks noChangeAspect="1"/>
          </p:cNvPicPr>
          <p:nvPr/>
        </p:nvPicPr>
        <p:blipFill>
          <a:blip r:embed="rId6" cstate="print"/>
          <a:stretch>
            <a:fillRect/>
          </a:stretch>
        </p:blipFill>
        <p:spPr>
          <a:xfrm>
            <a:off x="838200" y="2514600"/>
            <a:ext cx="2676525" cy="2620628"/>
          </a:xfrm>
          <a:prstGeom prst="rect">
            <a:avLst/>
          </a:prstGeom>
        </p:spPr>
      </p:pic>
      <p:sp>
        <p:nvSpPr>
          <p:cNvPr id="8" name="Rectangle 7"/>
          <p:cNvSpPr/>
          <p:nvPr/>
        </p:nvSpPr>
        <p:spPr>
          <a:xfrm>
            <a:off x="3581400" y="1371600"/>
            <a:ext cx="2168222" cy="369332"/>
          </a:xfrm>
          <a:prstGeom prst="rect">
            <a:avLst/>
          </a:prstGeom>
        </p:spPr>
        <p:txBody>
          <a:bodyPr wrap="none">
            <a:spAutoFit/>
          </a:bodyPr>
          <a:lstStyle/>
          <a:p>
            <a:r>
              <a:rPr lang="en-US" b="1" dirty="0" smtClean="0"/>
              <a:t>Click on the Pictures </a:t>
            </a:r>
            <a:endParaRPr lang="en-US" dirty="0"/>
          </a:p>
        </p:txBody>
      </p:sp>
      <p:sp>
        <p:nvSpPr>
          <p:cNvPr id="9" name="Action Button: Custom 8">
            <a:hlinkClick r:id="rId7" action="ppaction://hlinksldjump" highlightClick="1">
              <a:snd r:embed="rId8" name="bomb.wav"/>
            </a:hlinkClick>
          </p:cNvPr>
          <p:cNvSpPr/>
          <p:nvPr/>
        </p:nvSpPr>
        <p:spPr>
          <a:xfrm>
            <a:off x="609600" y="2286000"/>
            <a:ext cx="3124200" cy="3048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667000" y="6248400"/>
            <a:ext cx="3196068" cy="369332"/>
          </a:xfrm>
          <a:prstGeom prst="rect">
            <a:avLst/>
          </a:prstGeom>
        </p:spPr>
        <p:txBody>
          <a:bodyPr wrap="none">
            <a:spAutoFit/>
          </a:bodyPr>
          <a:lstStyle/>
          <a:p>
            <a:r>
              <a:rPr lang="en-US" dirty="0" smtClean="0"/>
              <a:t>Click here to go to the next slide</a:t>
            </a:r>
            <a:endParaRPr lang="en-US" dirty="0"/>
          </a:p>
        </p:txBody>
      </p:sp>
      <p:sp>
        <p:nvSpPr>
          <p:cNvPr id="12" name="Action Button: Custom 11">
            <a:hlinkClick r:id="" action="ppaction://hlinkshowjump?jump=nextslide" highlightClick="1">
              <a:snd r:embed="rId9" name="laser.wav"/>
            </a:hlinkClick>
          </p:cNvPr>
          <p:cNvSpPr/>
          <p:nvPr/>
        </p:nvSpPr>
        <p:spPr>
          <a:xfrm>
            <a:off x="2667000" y="6248400"/>
            <a:ext cx="31242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rgbClr val="CC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9600" b="1" u="sng" dirty="0" smtClean="0">
                <a:solidFill>
                  <a:schemeClr val="bg1"/>
                </a:solidFill>
              </a:rPr>
              <a:t>Great Job!</a:t>
            </a:r>
            <a:endParaRPr lang="en-US" sz="9600" b="1" u="sng" dirty="0">
              <a:solidFill>
                <a:schemeClr val="bg1"/>
              </a:solidFill>
            </a:endParaRPr>
          </a:p>
        </p:txBody>
      </p:sp>
      <p:sp>
        <p:nvSpPr>
          <p:cNvPr id="3" name="Subtitle 2"/>
          <p:cNvSpPr>
            <a:spLocks noGrp="1"/>
          </p:cNvSpPr>
          <p:nvPr>
            <p:ph type="subTitle" idx="1"/>
          </p:nvPr>
        </p:nvSpPr>
        <p:spPr/>
        <p:txBody>
          <a:bodyPr/>
          <a:lstStyle/>
          <a:p>
            <a:r>
              <a:rPr lang="en-US" b="1" dirty="0" smtClean="0">
                <a:solidFill>
                  <a:schemeClr val="tx2"/>
                </a:solidFill>
              </a:rPr>
              <a:t>Hooray! You are a doing terrific!</a:t>
            </a:r>
            <a:endParaRPr lang="en-US" b="1" dirty="0">
              <a:solidFill>
                <a:schemeClr val="tx2"/>
              </a:solidFill>
            </a:endParaRPr>
          </a:p>
        </p:txBody>
      </p:sp>
      <p:pic>
        <p:nvPicPr>
          <p:cNvPr id="13" name="Picture 12" descr="MPj04450240000[1].jpg"/>
          <p:cNvPicPr>
            <a:picLocks noChangeAspect="1"/>
          </p:cNvPicPr>
          <p:nvPr/>
        </p:nvPicPr>
        <p:blipFill>
          <a:blip r:embed="rId3" cstate="print"/>
          <a:stretch>
            <a:fillRect/>
          </a:stretch>
        </p:blipFill>
        <p:spPr>
          <a:xfrm>
            <a:off x="304800" y="228600"/>
            <a:ext cx="1548384" cy="2040330"/>
          </a:xfrm>
          <a:prstGeom prst="rect">
            <a:avLst/>
          </a:prstGeom>
        </p:spPr>
      </p:pic>
      <p:pic>
        <p:nvPicPr>
          <p:cNvPr id="14" name="Picture 13" descr="MPj04450240000[1].jpg"/>
          <p:cNvPicPr>
            <a:picLocks noChangeAspect="1"/>
          </p:cNvPicPr>
          <p:nvPr/>
        </p:nvPicPr>
        <p:blipFill>
          <a:blip r:embed="rId4" cstate="print"/>
          <a:stretch>
            <a:fillRect/>
          </a:stretch>
        </p:blipFill>
        <p:spPr>
          <a:xfrm>
            <a:off x="7315200" y="4572000"/>
            <a:ext cx="1472184" cy="1981200"/>
          </a:xfrm>
          <a:prstGeom prst="rect">
            <a:avLst/>
          </a:prstGeom>
        </p:spPr>
      </p:pic>
      <p:sp>
        <p:nvSpPr>
          <p:cNvPr id="6" name="TextBox 5"/>
          <p:cNvSpPr txBox="1"/>
          <p:nvPr/>
        </p:nvSpPr>
        <p:spPr>
          <a:xfrm>
            <a:off x="609600" y="5410200"/>
            <a:ext cx="2133600" cy="369332"/>
          </a:xfrm>
          <a:prstGeom prst="rect">
            <a:avLst/>
          </a:prstGeom>
          <a:noFill/>
        </p:spPr>
        <p:txBody>
          <a:bodyPr wrap="square" rtlCol="0">
            <a:spAutoFit/>
          </a:bodyPr>
          <a:lstStyle/>
          <a:p>
            <a:r>
              <a:rPr lang="en-US" b="1" dirty="0" smtClean="0"/>
              <a:t>Return to Questions</a:t>
            </a:r>
            <a:endParaRPr lang="en-US" b="1" dirty="0"/>
          </a:p>
        </p:txBody>
      </p:sp>
      <p:sp>
        <p:nvSpPr>
          <p:cNvPr id="8" name="Left Arrow 7"/>
          <p:cNvSpPr/>
          <p:nvPr/>
        </p:nvSpPr>
        <p:spPr>
          <a:xfrm>
            <a:off x="1066800" y="5943600"/>
            <a:ext cx="10668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ction Button: Custom 8">
            <a:hlinkClick r:id="" action="ppaction://hlinkshowjump?jump=lastslideviewed" highlightClick="1"/>
          </p:cNvPr>
          <p:cNvSpPr/>
          <p:nvPr/>
        </p:nvSpPr>
        <p:spPr>
          <a:xfrm>
            <a:off x="914400" y="5867400"/>
            <a:ext cx="1295400" cy="4572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002060"/>
        </a:solidFill>
        <a:effectLst/>
      </p:bgPr>
    </p:bg>
    <p:spTree>
      <p:nvGrpSpPr>
        <p:cNvPr id="1" name=""/>
        <p:cNvGrpSpPr/>
        <p:nvPr/>
      </p:nvGrpSpPr>
      <p:grpSpPr>
        <a:xfrm>
          <a:off x="0" y="0"/>
          <a:ext cx="0" cy="0"/>
          <a:chOff x="0" y="0"/>
          <a:chExt cx="0" cy="0"/>
        </a:xfrm>
      </p:grpSpPr>
      <p:sp>
        <p:nvSpPr>
          <p:cNvPr id="8" name="Left Arrow 7"/>
          <p:cNvSpPr/>
          <p:nvPr/>
        </p:nvSpPr>
        <p:spPr>
          <a:xfrm>
            <a:off x="990600" y="5943600"/>
            <a:ext cx="1143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p:txBody>
          <a:bodyPr>
            <a:noAutofit/>
          </a:bodyPr>
          <a:lstStyle/>
          <a:p>
            <a:r>
              <a:rPr lang="en-US" sz="9600" dirty="0" smtClean="0">
                <a:solidFill>
                  <a:srgbClr val="FF0000"/>
                </a:solidFill>
              </a:rPr>
              <a:t>Sorry!</a:t>
            </a:r>
            <a:endParaRPr lang="en-US" sz="9600" dirty="0">
              <a:solidFill>
                <a:srgbClr val="FF0000"/>
              </a:solidFill>
            </a:endParaRPr>
          </a:p>
        </p:txBody>
      </p:sp>
      <p:sp>
        <p:nvSpPr>
          <p:cNvPr id="3" name="Subtitle 2"/>
          <p:cNvSpPr>
            <a:spLocks noGrp="1"/>
          </p:cNvSpPr>
          <p:nvPr>
            <p:ph type="subTitle" idx="1"/>
          </p:nvPr>
        </p:nvSpPr>
        <p:spPr>
          <a:xfrm>
            <a:off x="3276600" y="3886200"/>
            <a:ext cx="2590800" cy="762000"/>
          </a:xfrm>
        </p:spPr>
        <p:txBody>
          <a:bodyPr>
            <a:normAutofit/>
          </a:bodyPr>
          <a:lstStyle/>
          <a:p>
            <a:r>
              <a:rPr lang="en-US" sz="4400" b="1" dirty="0" smtClean="0">
                <a:solidFill>
                  <a:schemeClr val="bg1"/>
                </a:solidFill>
              </a:rPr>
              <a:t>Try Again!</a:t>
            </a:r>
            <a:endParaRPr lang="en-US" sz="4400" b="1" dirty="0">
              <a:solidFill>
                <a:schemeClr val="bg1"/>
              </a:solidFill>
            </a:endParaRPr>
          </a:p>
        </p:txBody>
      </p:sp>
      <p:pic>
        <p:nvPicPr>
          <p:cNvPr id="5" name="Picture 4" descr="MCj04405060000[1].wmf"/>
          <p:cNvPicPr>
            <a:picLocks noChangeAspect="1"/>
          </p:cNvPicPr>
          <p:nvPr/>
        </p:nvPicPr>
        <p:blipFill>
          <a:blip r:embed="rId3" cstate="print"/>
          <a:stretch>
            <a:fillRect/>
          </a:stretch>
        </p:blipFill>
        <p:spPr>
          <a:xfrm>
            <a:off x="609600" y="533400"/>
            <a:ext cx="1981200" cy="2133600"/>
          </a:xfrm>
          <a:prstGeom prst="rect">
            <a:avLst/>
          </a:prstGeom>
        </p:spPr>
      </p:pic>
      <p:pic>
        <p:nvPicPr>
          <p:cNvPr id="6" name="Picture 5" descr="MCj04406760000[1].png"/>
          <p:cNvPicPr>
            <a:picLocks noChangeAspect="1"/>
          </p:cNvPicPr>
          <p:nvPr/>
        </p:nvPicPr>
        <p:blipFill>
          <a:blip r:embed="rId4" cstate="print"/>
          <a:stretch>
            <a:fillRect/>
          </a:stretch>
        </p:blipFill>
        <p:spPr>
          <a:xfrm>
            <a:off x="6172200" y="3733800"/>
            <a:ext cx="2742857" cy="2742857"/>
          </a:xfrm>
          <a:prstGeom prst="rect">
            <a:avLst/>
          </a:prstGeom>
        </p:spPr>
      </p:pic>
      <p:sp>
        <p:nvSpPr>
          <p:cNvPr id="7" name="Action Button: Custom 6">
            <a:hlinkClick r:id="" action="ppaction://hlinkshowjump?jump=lastslideviewed" highlightClick="1">
              <a:snd r:embed="rId5" name="laser.wav"/>
            </a:hlinkClick>
          </p:cNvPr>
          <p:cNvSpPr/>
          <p:nvPr/>
        </p:nvSpPr>
        <p:spPr>
          <a:xfrm>
            <a:off x="914400" y="5867400"/>
            <a:ext cx="1295400" cy="4572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3400" y="5410200"/>
            <a:ext cx="2133600" cy="369332"/>
          </a:xfrm>
          <a:prstGeom prst="rect">
            <a:avLst/>
          </a:prstGeom>
        </p:spPr>
        <p:txBody>
          <a:bodyPr wrap="square">
            <a:spAutoFit/>
          </a:bodyPr>
          <a:lstStyle/>
          <a:p>
            <a:r>
              <a:rPr lang="en-US" b="1" dirty="0" smtClean="0"/>
              <a:t>Return to Questions</a:t>
            </a:r>
            <a:endParaRPr lang="en-US" b="1"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16" name="Rectangle 15"/>
          <p:cNvSpPr/>
          <p:nvPr/>
        </p:nvSpPr>
        <p:spPr>
          <a:xfrm>
            <a:off x="5181600" y="762000"/>
            <a:ext cx="35814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010400" y="304800"/>
            <a:ext cx="1066800" cy="381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52400" y="228600"/>
            <a:ext cx="8839200" cy="1384995"/>
          </a:xfrm>
          <a:prstGeom prst="rect">
            <a:avLst/>
          </a:prstGeom>
          <a:noFill/>
        </p:spPr>
        <p:txBody>
          <a:bodyPr wrap="square" rtlCol="0">
            <a:spAutoFit/>
          </a:bodyPr>
          <a:lstStyle/>
          <a:p>
            <a:r>
              <a:rPr lang="en-US" sz="2800" dirty="0">
                <a:solidFill>
                  <a:schemeClr val="bg1"/>
                </a:solidFill>
                <a:latin typeface="Monotype Corsiva" pitchFamily="66" charset="0"/>
              </a:rPr>
              <a:t>T</a:t>
            </a:r>
            <a:r>
              <a:rPr lang="en-US" sz="2800" dirty="0" smtClean="0">
                <a:solidFill>
                  <a:schemeClr val="bg1"/>
                </a:solidFill>
                <a:latin typeface="Monotype Corsiva" pitchFamily="66" charset="0"/>
              </a:rPr>
              <a:t>hroughout the year, Americans </a:t>
            </a:r>
            <a:r>
              <a:rPr lang="en-US" sz="2800" b="1" dirty="0" smtClean="0">
                <a:solidFill>
                  <a:schemeClr val="bg1"/>
                </a:solidFill>
                <a:latin typeface="Monotype Corsiva" pitchFamily="66" charset="0"/>
              </a:rPr>
              <a:t>celebrate </a:t>
            </a:r>
            <a:r>
              <a:rPr lang="en-US" sz="2800" dirty="0" smtClean="0">
                <a:solidFill>
                  <a:schemeClr val="bg1"/>
                </a:solidFill>
                <a:latin typeface="Monotype Corsiva" pitchFamily="66" charset="0"/>
              </a:rPr>
              <a:t>a number </a:t>
            </a:r>
            <a:r>
              <a:rPr lang="en-US" sz="2800" dirty="0" smtClean="0">
                <a:solidFill>
                  <a:schemeClr val="bg1"/>
                </a:solidFill>
                <a:latin typeface="Monotype Corsiva" pitchFamily="66" charset="0"/>
              </a:rPr>
              <a:t>of holidays and </a:t>
            </a:r>
            <a:r>
              <a:rPr lang="en-US" sz="2800" dirty="0" smtClean="0">
                <a:solidFill>
                  <a:schemeClr val="bg1"/>
                </a:solidFill>
                <a:latin typeface="Monotype Corsiva" pitchFamily="66" charset="0"/>
              </a:rPr>
              <a:t>national days of observances! Some are religious, </a:t>
            </a:r>
            <a:r>
              <a:rPr lang="en-US" sz="2800" dirty="0" smtClean="0">
                <a:solidFill>
                  <a:schemeClr val="bg1"/>
                </a:solidFill>
                <a:latin typeface="Monotype Corsiva" pitchFamily="66" charset="0"/>
              </a:rPr>
              <a:t>secular</a:t>
            </a:r>
            <a:r>
              <a:rPr lang="en-US" sz="2800" dirty="0" smtClean="0">
                <a:solidFill>
                  <a:schemeClr val="bg1"/>
                </a:solidFill>
                <a:latin typeface="Monotype Corsiva" pitchFamily="66" charset="0"/>
              </a:rPr>
              <a:t>, </a:t>
            </a:r>
            <a:r>
              <a:rPr lang="en-US" sz="2800" dirty="0" smtClean="0">
                <a:solidFill>
                  <a:schemeClr val="bg1"/>
                </a:solidFill>
                <a:latin typeface="Monotype Corsiva" pitchFamily="66" charset="0"/>
              </a:rPr>
              <a:t>exclusively American, and even international</a:t>
            </a:r>
            <a:r>
              <a:rPr lang="en-US" sz="2800" dirty="0" smtClean="0">
                <a:solidFill>
                  <a:schemeClr val="bg1"/>
                </a:solidFill>
              </a:rPr>
              <a:t>. </a:t>
            </a:r>
            <a:endParaRPr lang="en-US" sz="2800" dirty="0">
              <a:solidFill>
                <a:schemeClr val="bg1"/>
              </a:solidFill>
            </a:endParaRPr>
          </a:p>
        </p:txBody>
      </p:sp>
      <p:pic>
        <p:nvPicPr>
          <p:cNvPr id="1026" name="Picture 2" descr="C:\Program Files\Microsoft Office\MEDIA\CAGCAT10\j0335112.wmf"/>
          <p:cNvPicPr>
            <a:picLocks noChangeAspect="1" noChangeArrowheads="1"/>
          </p:cNvPicPr>
          <p:nvPr/>
        </p:nvPicPr>
        <p:blipFill>
          <a:blip r:embed="rId4" cstate="email"/>
          <a:srcRect/>
          <a:stretch>
            <a:fillRect/>
          </a:stretch>
        </p:blipFill>
        <p:spPr bwMode="auto">
          <a:xfrm>
            <a:off x="1066800" y="2362200"/>
            <a:ext cx="3637189" cy="3581400"/>
          </a:xfrm>
          <a:prstGeom prst="rect">
            <a:avLst/>
          </a:prstGeom>
          <a:noFill/>
        </p:spPr>
      </p:pic>
      <p:sp>
        <p:nvSpPr>
          <p:cNvPr id="4" name="TextBox 3"/>
          <p:cNvSpPr txBox="1"/>
          <p:nvPr/>
        </p:nvSpPr>
        <p:spPr>
          <a:xfrm>
            <a:off x="1600200" y="3352800"/>
            <a:ext cx="2667000" cy="307777"/>
          </a:xfrm>
          <a:prstGeom prst="rect">
            <a:avLst/>
          </a:prstGeom>
          <a:noFill/>
        </p:spPr>
        <p:txBody>
          <a:bodyPr wrap="square" rtlCol="0">
            <a:spAutoFit/>
          </a:bodyPr>
          <a:lstStyle/>
          <a:p>
            <a:endParaRPr lang="en-US" sz="1400" b="1" i="1" u="sng" dirty="0">
              <a:solidFill>
                <a:schemeClr val="tx2"/>
              </a:solidFill>
              <a:latin typeface="Arial Black" pitchFamily="34" charset="0"/>
            </a:endParaRPr>
          </a:p>
        </p:txBody>
      </p:sp>
      <p:sp>
        <p:nvSpPr>
          <p:cNvPr id="5" name="Action Button: Custom 4">
            <a:hlinkClick r:id="" action="ppaction://noaction" highlightClick="1"/>
          </p:cNvPr>
          <p:cNvSpPr/>
          <p:nvPr/>
        </p:nvSpPr>
        <p:spPr>
          <a:xfrm>
            <a:off x="381000" y="3657600"/>
            <a:ext cx="2286000" cy="1524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b="1" i="1" u="sng" dirty="0" smtClean="0">
                <a:solidFill>
                  <a:schemeClr val="tx2"/>
                </a:solidFill>
                <a:latin typeface="Arial Black" pitchFamily="34" charset="0"/>
              </a:rPr>
              <a:t>United States of America</a:t>
            </a:r>
            <a:endParaRPr lang="en-US" sz="1100" b="1" i="1" u="sng" dirty="0">
              <a:solidFill>
                <a:schemeClr val="tx2"/>
              </a:solidFill>
              <a:latin typeface="Arial Black" pitchFamily="34" charset="0"/>
            </a:endParaRPr>
          </a:p>
        </p:txBody>
      </p:sp>
      <p:sp>
        <p:nvSpPr>
          <p:cNvPr id="6" name="TextBox 5"/>
          <p:cNvSpPr txBox="1"/>
          <p:nvPr/>
        </p:nvSpPr>
        <p:spPr>
          <a:xfrm>
            <a:off x="5029200" y="2057401"/>
            <a:ext cx="3581400" cy="4431983"/>
          </a:xfrm>
          <a:prstGeom prst="rect">
            <a:avLst/>
          </a:prstGeom>
          <a:noFill/>
        </p:spPr>
        <p:txBody>
          <a:bodyPr wrap="square" rtlCol="0">
            <a:spAutoFit/>
          </a:bodyPr>
          <a:lstStyle/>
          <a:p>
            <a:pPr algn="ctr"/>
            <a:r>
              <a:rPr lang="en-US" sz="2400" b="1" u="sng" dirty="0" smtClean="0">
                <a:solidFill>
                  <a:schemeClr val="bg1"/>
                </a:solidFill>
                <a:latin typeface="Monotype Corsiva" pitchFamily="66" charset="0"/>
              </a:rPr>
              <a:t>Objectives</a:t>
            </a:r>
          </a:p>
          <a:p>
            <a:pPr algn="ctr"/>
            <a:endParaRPr lang="en-US" sz="2400" b="1" u="sng" dirty="0" smtClean="0">
              <a:solidFill>
                <a:schemeClr val="bg1"/>
              </a:solidFill>
              <a:latin typeface="Monotype Corsiva" pitchFamily="66" charset="0"/>
            </a:endParaRPr>
          </a:p>
          <a:p>
            <a:pPr marL="342900" indent="-342900">
              <a:buAutoNum type="arabicPeriod"/>
            </a:pPr>
            <a:r>
              <a:rPr lang="en-US" sz="2400" u="sng" dirty="0" smtClean="0">
                <a:solidFill>
                  <a:schemeClr val="bg1"/>
                </a:solidFill>
                <a:latin typeface="Monotype Corsiva" pitchFamily="66" charset="0"/>
              </a:rPr>
              <a:t>Cultural</a:t>
            </a:r>
            <a:r>
              <a:rPr lang="en-US" sz="2400" dirty="0" smtClean="0">
                <a:solidFill>
                  <a:schemeClr val="bg1"/>
                </a:solidFill>
                <a:latin typeface="Monotype Corsiva" pitchFamily="66" charset="0"/>
              </a:rPr>
              <a:t>: Students will learn the various holidays  and days of observances celebrated in the United States.</a:t>
            </a:r>
          </a:p>
          <a:p>
            <a:pPr marL="342900" indent="-342900"/>
            <a:r>
              <a:rPr lang="en-US" sz="2400" dirty="0" smtClean="0">
                <a:solidFill>
                  <a:schemeClr val="bg1"/>
                </a:solidFill>
                <a:latin typeface="Monotype Corsiva" pitchFamily="66" charset="0"/>
              </a:rPr>
              <a:t>2.  </a:t>
            </a:r>
            <a:r>
              <a:rPr lang="en-US" sz="2400" u="sng" dirty="0" smtClean="0">
                <a:solidFill>
                  <a:schemeClr val="bg1"/>
                </a:solidFill>
                <a:latin typeface="Monotype Corsiva" pitchFamily="66" charset="0"/>
              </a:rPr>
              <a:t>Vocabulary</a:t>
            </a:r>
            <a:r>
              <a:rPr lang="en-US" sz="2400" dirty="0" smtClean="0">
                <a:solidFill>
                  <a:schemeClr val="bg1"/>
                </a:solidFill>
                <a:latin typeface="Monotype Corsiva" pitchFamily="66" charset="0"/>
              </a:rPr>
              <a:t>: Students will learn vocabulary words related to this topic.</a:t>
            </a:r>
          </a:p>
          <a:p>
            <a:endParaRPr lang="en-US" sz="2400" dirty="0" smtClean="0">
              <a:latin typeface="Monotype Corsiva" pitchFamily="66" charset="0"/>
            </a:endParaRPr>
          </a:p>
          <a:p>
            <a:endParaRPr lang="en-US" dirty="0"/>
          </a:p>
        </p:txBody>
      </p:sp>
      <p:sp>
        <p:nvSpPr>
          <p:cNvPr id="11" name="TextBox 10"/>
          <p:cNvSpPr txBox="1"/>
          <p:nvPr/>
        </p:nvSpPr>
        <p:spPr>
          <a:xfrm>
            <a:off x="7620000" y="6248400"/>
            <a:ext cx="838200" cy="369332"/>
          </a:xfrm>
          <a:prstGeom prst="rect">
            <a:avLst/>
          </a:prstGeom>
          <a:noFill/>
        </p:spPr>
        <p:txBody>
          <a:bodyPr wrap="square" rtlCol="0">
            <a:spAutoFit/>
          </a:bodyPr>
          <a:lstStyle/>
          <a:p>
            <a:pPr algn="ctr"/>
            <a:r>
              <a:rPr lang="en-US" b="1" dirty="0" smtClean="0">
                <a:latin typeface="Aharoni" pitchFamily="2" charset="-79"/>
                <a:cs typeface="Aharoni" pitchFamily="2" charset="-79"/>
              </a:rPr>
              <a:t>NEXT</a:t>
            </a:r>
            <a:endParaRPr lang="en-US" b="1" dirty="0">
              <a:latin typeface="Aharoni" pitchFamily="2" charset="-79"/>
              <a:cs typeface="Aharoni" pitchFamily="2" charset="-79"/>
            </a:endParaRPr>
          </a:p>
        </p:txBody>
      </p:sp>
      <p:sp>
        <p:nvSpPr>
          <p:cNvPr id="12" name="Action Button: Custom 11">
            <a:hlinkClick r:id="" action="ppaction://hlinkshowjump?jump=nextslide" highlightClick="1">
              <a:snd r:embed="rId3" name="click.wav"/>
            </a:hlinkClick>
          </p:cNvPr>
          <p:cNvSpPr/>
          <p:nvPr/>
        </p:nvSpPr>
        <p:spPr>
          <a:xfrm>
            <a:off x="7696200" y="6248400"/>
            <a:ext cx="6858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ndAc>
      <p:stSnd>
        <p:snd r:embed="rId3" name="click.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linds(horizontal)">
                                      <p:cBhvr>
                                        <p:cTn id="13" dur="500"/>
                                        <p:tgtEl>
                                          <p:spTgt spid="6">
                                            <p:txEl>
                                              <p:pRg st="0" end="0"/>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blinds(horizontal)">
                                      <p:cBhvr>
                                        <p:cTn id="16" dur="500"/>
                                        <p:tgtEl>
                                          <p:spTgt spid="6">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blinds(horizontal)">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a:xfrm>
            <a:off x="304800" y="1600200"/>
            <a:ext cx="8534400" cy="4525963"/>
          </a:xfrm>
        </p:spPr>
        <p:txBody>
          <a:bodyPr/>
          <a:lstStyle/>
          <a:p>
            <a:r>
              <a:rPr lang="en-US" dirty="0" smtClean="0">
                <a:hlinkClick r:id="rId3"/>
              </a:rPr>
              <a:t>http://www.usa.gov/citizens/holidays.shtml</a:t>
            </a:r>
            <a:endParaRPr lang="en-US" dirty="0" smtClean="0"/>
          </a:p>
          <a:p>
            <a:r>
              <a:rPr lang="en-US" dirty="0" smtClean="0">
                <a:hlinkClick r:id="rId4"/>
              </a:rPr>
              <a:t>http://office.microsoft.com/en-us/clipart/default.aspx?ver=12&amp;app=powerpnt.exe</a:t>
            </a:r>
            <a:endParaRPr lang="en-US" dirty="0" smtClean="0"/>
          </a:p>
          <a:p>
            <a:r>
              <a:rPr lang="en-US" dirty="0" smtClean="0">
                <a:hlinkClick r:id="rId5"/>
              </a:rPr>
              <a:t>http://dictionary.reference.com</a:t>
            </a:r>
            <a:r>
              <a:rPr lang="en-US" dirty="0" smtClean="0">
                <a:hlinkClick r:id="rId5"/>
              </a:rPr>
              <a:t>/</a:t>
            </a:r>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2060"/>
          </a:solidFill>
        </p:spPr>
        <p:txBody>
          <a:bodyPr>
            <a:noAutofit/>
          </a:bodyPr>
          <a:lstStyle/>
          <a:p>
            <a:r>
              <a:rPr lang="en-US" sz="9600" dirty="0" smtClean="0">
                <a:solidFill>
                  <a:schemeClr val="bg1"/>
                </a:solidFill>
              </a:rPr>
              <a:t>THE END</a:t>
            </a:r>
            <a:endParaRPr lang="en-US" sz="9600" dirty="0">
              <a:solidFill>
                <a:schemeClr val="bg1"/>
              </a:solidFill>
            </a:endParaRPr>
          </a:p>
        </p:txBody>
      </p:sp>
      <p:sp>
        <p:nvSpPr>
          <p:cNvPr id="4" name="TextBox 3"/>
          <p:cNvSpPr txBox="1"/>
          <p:nvPr/>
        </p:nvSpPr>
        <p:spPr>
          <a:xfrm>
            <a:off x="1676400" y="4800600"/>
            <a:ext cx="1066800" cy="369332"/>
          </a:xfrm>
          <a:prstGeom prst="rect">
            <a:avLst/>
          </a:prstGeom>
          <a:solidFill>
            <a:srgbClr val="002060"/>
          </a:solidFill>
        </p:spPr>
        <p:txBody>
          <a:bodyPr wrap="square" rtlCol="0">
            <a:spAutoFit/>
          </a:bodyPr>
          <a:lstStyle/>
          <a:p>
            <a:r>
              <a:rPr lang="en-US" b="1" dirty="0" smtClean="0">
                <a:latin typeface="Arial Black" pitchFamily="34" charset="0"/>
              </a:rPr>
              <a:t>HOME</a:t>
            </a:r>
            <a:endParaRPr lang="en-US" b="1" dirty="0">
              <a:latin typeface="Arial Black" pitchFamily="34" charset="0"/>
            </a:endParaRPr>
          </a:p>
        </p:txBody>
      </p:sp>
      <p:sp>
        <p:nvSpPr>
          <p:cNvPr id="5" name="TextBox 4"/>
          <p:cNvSpPr txBox="1"/>
          <p:nvPr/>
        </p:nvSpPr>
        <p:spPr>
          <a:xfrm>
            <a:off x="1219200" y="5334001"/>
            <a:ext cx="2438400" cy="369332"/>
          </a:xfrm>
          <a:prstGeom prst="rect">
            <a:avLst/>
          </a:prstGeom>
          <a:solidFill>
            <a:srgbClr val="002060"/>
          </a:solidFill>
        </p:spPr>
        <p:txBody>
          <a:bodyPr wrap="square" rtlCol="0">
            <a:spAutoFit/>
          </a:bodyPr>
          <a:lstStyle/>
          <a:p>
            <a:r>
              <a:rPr lang="en-US" b="1" dirty="0" smtClean="0">
                <a:latin typeface="Arial Black" pitchFamily="34" charset="0"/>
              </a:rPr>
              <a:t>Table of Content</a:t>
            </a:r>
            <a:endParaRPr lang="en-US" b="1" dirty="0">
              <a:latin typeface="Arial Black" pitchFamily="34" charset="0"/>
            </a:endParaRPr>
          </a:p>
        </p:txBody>
      </p:sp>
      <p:sp>
        <p:nvSpPr>
          <p:cNvPr id="6" name="Action Button: Custom 5">
            <a:hlinkClick r:id="" action="ppaction://hlinkshowjump?jump=firstslide" highlightClick="1">
              <a:snd r:embed="rId4" name="laser.wav"/>
            </a:hlinkClick>
          </p:cNvPr>
          <p:cNvSpPr/>
          <p:nvPr/>
        </p:nvSpPr>
        <p:spPr>
          <a:xfrm>
            <a:off x="1676400" y="4800600"/>
            <a:ext cx="10668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Custom 6">
            <a:hlinkClick r:id="rId6" action="ppaction://hlinkfile" highlightClick="1">
              <a:snd r:embed="rId5" name="click.wav"/>
            </a:hlinkClick>
          </p:cNvPr>
          <p:cNvSpPr/>
          <p:nvPr/>
        </p:nvSpPr>
        <p:spPr>
          <a:xfrm>
            <a:off x="1219200" y="5334000"/>
            <a:ext cx="24384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dir="r"/>
    <p:sndAc>
      <p:stSnd>
        <p:snd r:embed="rId3" name="applaus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lstStyle/>
          <a:p>
            <a:r>
              <a:rPr lang="en-US" b="1" i="1" u="sng" dirty="0" smtClean="0">
                <a:solidFill>
                  <a:srgbClr val="FF0000"/>
                </a:solidFill>
              </a:rPr>
              <a:t>Table of Contents</a:t>
            </a:r>
            <a:endParaRPr lang="en-US" b="1" i="1" u="sng" dirty="0">
              <a:solidFill>
                <a:srgbClr val="FF0000"/>
              </a:solidFill>
            </a:endParaRPr>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b="1" dirty="0" smtClean="0">
                <a:solidFill>
                  <a:srgbClr val="FF0000"/>
                </a:solidFill>
              </a:rPr>
              <a:t>Secular Holidays</a:t>
            </a:r>
          </a:p>
          <a:p>
            <a:pPr marL="571500" indent="-571500">
              <a:buFont typeface="+mj-lt"/>
              <a:buAutoNum type="romanUcPeriod"/>
            </a:pPr>
            <a:r>
              <a:rPr lang="en-US" b="1" dirty="0" smtClean="0">
                <a:solidFill>
                  <a:srgbClr val="FF0000"/>
                </a:solidFill>
              </a:rPr>
              <a:t>Religious Holidays</a:t>
            </a:r>
          </a:p>
          <a:p>
            <a:pPr marL="571500" indent="-571500">
              <a:buFont typeface="+mj-lt"/>
              <a:buAutoNum type="romanUcPeriod"/>
            </a:pPr>
            <a:r>
              <a:rPr lang="en-US" b="1" dirty="0" smtClean="0">
                <a:solidFill>
                  <a:srgbClr val="FF0000"/>
                </a:solidFill>
              </a:rPr>
              <a:t>Exclusively American Holidays</a:t>
            </a:r>
          </a:p>
          <a:p>
            <a:pPr marL="571500" indent="-571500">
              <a:buFont typeface="+mj-lt"/>
              <a:buAutoNum type="romanUcPeriod"/>
            </a:pPr>
            <a:r>
              <a:rPr lang="en-US" b="1" dirty="0" smtClean="0">
                <a:solidFill>
                  <a:srgbClr val="FF0000"/>
                </a:solidFill>
              </a:rPr>
              <a:t>International Holidays</a:t>
            </a:r>
          </a:p>
          <a:p>
            <a:pPr marL="571500" indent="-571500">
              <a:buFont typeface="+mj-lt"/>
              <a:buAutoNum type="romanUcPeriod"/>
            </a:pPr>
            <a:r>
              <a:rPr lang="en-US" b="1" dirty="0" smtClean="0">
                <a:solidFill>
                  <a:srgbClr val="FF0000"/>
                </a:solidFill>
              </a:rPr>
              <a:t>Vocabulary </a:t>
            </a:r>
          </a:p>
          <a:p>
            <a:pPr marL="571500" indent="-571500">
              <a:buFont typeface="+mj-lt"/>
              <a:buAutoNum type="romanUcPeriod"/>
            </a:pPr>
            <a:r>
              <a:rPr lang="en-US" b="1" dirty="0" smtClean="0">
                <a:solidFill>
                  <a:srgbClr val="FF0000"/>
                </a:solidFill>
              </a:rPr>
              <a:t>Quiz Game</a:t>
            </a:r>
          </a:p>
          <a:p>
            <a:pPr marL="571500" indent="-571500">
              <a:buFont typeface="+mj-lt"/>
              <a:buAutoNum type="romanUcPeriod"/>
            </a:pPr>
            <a:r>
              <a:rPr lang="en-US" b="1" dirty="0" smtClean="0">
                <a:solidFill>
                  <a:srgbClr val="FF0000"/>
                </a:solidFill>
              </a:rPr>
              <a:t>Bibliography</a:t>
            </a:r>
            <a:endParaRPr lang="en-US" b="1" dirty="0">
              <a:solidFill>
                <a:srgbClr val="FF0000"/>
              </a:solidFill>
            </a:endParaRPr>
          </a:p>
        </p:txBody>
      </p:sp>
      <p:sp>
        <p:nvSpPr>
          <p:cNvPr id="4" name="Action Button: Custom 3">
            <a:hlinkClick r:id="" action="ppaction://hlinkshowjump?jump=nextslide" highlightClick="1">
              <a:snd r:embed="rId4" name="click.wav"/>
            </a:hlinkClick>
          </p:cNvPr>
          <p:cNvSpPr/>
          <p:nvPr/>
        </p:nvSpPr>
        <p:spPr>
          <a:xfrm>
            <a:off x="6629400" y="6096000"/>
            <a:ext cx="11430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6096000"/>
            <a:ext cx="838200" cy="369332"/>
          </a:xfrm>
          <a:prstGeom prst="rect">
            <a:avLst/>
          </a:prstGeom>
          <a:solidFill>
            <a:schemeClr val="tx2"/>
          </a:solidFill>
        </p:spPr>
        <p:txBody>
          <a:bodyPr wrap="square" rtlCol="0">
            <a:spAutoFit/>
          </a:bodyPr>
          <a:lstStyle/>
          <a:p>
            <a:r>
              <a:rPr lang="en-US" dirty="0" smtClean="0">
                <a:latin typeface="Arial Black" pitchFamily="34" charset="0"/>
              </a:rPr>
              <a:t>Next</a:t>
            </a:r>
            <a:endParaRPr lang="en-US" dirty="0">
              <a:latin typeface="Arial Black" pitchFamily="34" charset="0"/>
            </a:endParaRPr>
          </a:p>
        </p:txBody>
      </p:sp>
    </p:spTree>
  </p:cSld>
  <p:clrMapOvr>
    <a:masterClrMapping/>
  </p:clrMapOvr>
  <p:transition>
    <p:wipe dir="d"/>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iterate type="lt">
                                    <p:tmPct val="10000"/>
                                  </p:iterate>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par>
                          <p:cTn id="10" fill="hold">
                            <p:stCondLst>
                              <p:cond delay="4800"/>
                            </p:stCondLst>
                            <p:childTnLst>
                              <p:par>
                                <p:cTn id="11" presetID="5" presetClass="exit" presetSubtype="10" fill="hold" nodeType="afterEffect">
                                  <p:stCondLst>
                                    <p:cond delay="0"/>
                                  </p:stCondLst>
                                  <p:childTnLst>
                                    <p:animEffect transition="out" filter="checkerboard(across)">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par>
                          <p:cTn id="14" fill="hold">
                            <p:stCondLst>
                              <p:cond delay="5300"/>
                            </p:stCondLst>
                            <p:childTnLst>
                              <p:par>
                                <p:cTn id="15" presetID="5" presetClass="exit" presetSubtype="10" fill="hold" nodeType="afterEffect">
                                  <p:stCondLst>
                                    <p:cond delay="0"/>
                                  </p:stCondLst>
                                  <p:childTnLst>
                                    <p:animEffect transition="out" filter="checkerboard(across)">
                                      <p:cBhvr>
                                        <p:cTn id="16" dur="500"/>
                                        <p:tgtEl>
                                          <p:spTgt spid="3">
                                            <p:txEl>
                                              <p:pRg st="1" end="1"/>
                                            </p:txEl>
                                          </p:spTgt>
                                        </p:tgtEl>
                                      </p:cBhvr>
                                    </p:animEffect>
                                    <p:set>
                                      <p:cBhvr>
                                        <p:cTn id="17" dur="1" fill="hold">
                                          <p:stCondLst>
                                            <p:cond delay="499"/>
                                          </p:stCondLst>
                                        </p:cTn>
                                        <p:tgtEl>
                                          <p:spTgt spid="3">
                                            <p:txEl>
                                              <p:pRg st="1" end="1"/>
                                            </p:txEl>
                                          </p:spTgt>
                                        </p:tgtEl>
                                        <p:attrNameLst>
                                          <p:attrName>style.visibility</p:attrName>
                                        </p:attrNameLst>
                                      </p:cBhvr>
                                      <p:to>
                                        <p:strVal val="hidden"/>
                                      </p:to>
                                    </p:set>
                                  </p:childTnLst>
                                </p:cTn>
                              </p:par>
                            </p:childTnLst>
                          </p:cTn>
                        </p:par>
                        <p:par>
                          <p:cTn id="18" fill="hold">
                            <p:stCondLst>
                              <p:cond delay="5800"/>
                            </p:stCondLst>
                            <p:childTnLst>
                              <p:par>
                                <p:cTn id="19" presetID="5" presetClass="exit" presetSubtype="10" fill="hold" nodeType="afterEffect">
                                  <p:stCondLst>
                                    <p:cond delay="0"/>
                                  </p:stCondLst>
                                  <p:childTnLst>
                                    <p:animEffect transition="out" filter="checkerboard(across)">
                                      <p:cBhvr>
                                        <p:cTn id="20" dur="500"/>
                                        <p:tgtEl>
                                          <p:spTgt spid="3">
                                            <p:txEl>
                                              <p:pRg st="2" end="2"/>
                                            </p:txEl>
                                          </p:spTgt>
                                        </p:tgtEl>
                                      </p:cBhvr>
                                    </p:animEffect>
                                    <p:set>
                                      <p:cBhvr>
                                        <p:cTn id="21" dur="1" fill="hold">
                                          <p:stCondLst>
                                            <p:cond delay="499"/>
                                          </p:stCondLst>
                                        </p:cTn>
                                        <p:tgtEl>
                                          <p:spTgt spid="3">
                                            <p:txEl>
                                              <p:pRg st="2" end="2"/>
                                            </p:txEl>
                                          </p:spTgt>
                                        </p:tgtEl>
                                        <p:attrNameLst>
                                          <p:attrName>style.visibility</p:attrName>
                                        </p:attrNameLst>
                                      </p:cBhvr>
                                      <p:to>
                                        <p:strVal val="hidden"/>
                                      </p:to>
                                    </p:set>
                                  </p:childTnLst>
                                </p:cTn>
                              </p:par>
                            </p:childTnLst>
                          </p:cTn>
                        </p:par>
                        <p:par>
                          <p:cTn id="22" fill="hold">
                            <p:stCondLst>
                              <p:cond delay="6300"/>
                            </p:stCondLst>
                            <p:childTnLst>
                              <p:par>
                                <p:cTn id="23" presetID="5" presetClass="exit" presetSubtype="10" fill="hold" nodeType="afterEffect">
                                  <p:stCondLst>
                                    <p:cond delay="0"/>
                                  </p:stCondLst>
                                  <p:childTnLst>
                                    <p:animEffect transition="out" filter="checkerboard(across)">
                                      <p:cBhvr>
                                        <p:cTn id="24" dur="500"/>
                                        <p:tgtEl>
                                          <p:spTgt spid="3">
                                            <p:txEl>
                                              <p:pRg st="3" end="3"/>
                                            </p:txEl>
                                          </p:spTgt>
                                        </p:tgtEl>
                                      </p:cBhvr>
                                    </p:animEffect>
                                    <p:set>
                                      <p:cBhvr>
                                        <p:cTn id="25" dur="1" fill="hold">
                                          <p:stCondLst>
                                            <p:cond delay="499"/>
                                          </p:stCondLst>
                                        </p:cTn>
                                        <p:tgtEl>
                                          <p:spTgt spid="3">
                                            <p:txEl>
                                              <p:pRg st="3" end="3"/>
                                            </p:txEl>
                                          </p:spTgt>
                                        </p:tgtEl>
                                        <p:attrNameLst>
                                          <p:attrName>style.visibility</p:attrName>
                                        </p:attrNameLst>
                                      </p:cBhvr>
                                      <p:to>
                                        <p:strVal val="hidden"/>
                                      </p:to>
                                    </p:set>
                                  </p:childTnLst>
                                </p:cTn>
                              </p:par>
                            </p:childTnLst>
                          </p:cTn>
                        </p:par>
                        <p:par>
                          <p:cTn id="26" fill="hold">
                            <p:stCondLst>
                              <p:cond delay="6800"/>
                            </p:stCondLst>
                            <p:childTnLst>
                              <p:par>
                                <p:cTn id="27" presetID="5" presetClass="exit" presetSubtype="10" fill="hold" nodeType="afterEffect">
                                  <p:stCondLst>
                                    <p:cond delay="0"/>
                                  </p:stCondLst>
                                  <p:childTnLst>
                                    <p:animEffect transition="out" filter="checkerboard(across)">
                                      <p:cBhvr>
                                        <p:cTn id="28" dur="500"/>
                                        <p:tgtEl>
                                          <p:spTgt spid="3">
                                            <p:txEl>
                                              <p:pRg st="4" end="4"/>
                                            </p:txEl>
                                          </p:spTgt>
                                        </p:tgtEl>
                                      </p:cBhvr>
                                    </p:animEffect>
                                    <p:set>
                                      <p:cBhvr>
                                        <p:cTn id="29" dur="1" fill="hold">
                                          <p:stCondLst>
                                            <p:cond delay="499"/>
                                          </p:stCondLst>
                                        </p:cTn>
                                        <p:tgtEl>
                                          <p:spTgt spid="3">
                                            <p:txEl>
                                              <p:pRg st="4" end="4"/>
                                            </p:txEl>
                                          </p:spTgt>
                                        </p:tgtEl>
                                        <p:attrNameLst>
                                          <p:attrName>style.visibility</p:attrName>
                                        </p:attrNameLst>
                                      </p:cBhvr>
                                      <p:to>
                                        <p:strVal val="hidden"/>
                                      </p:to>
                                    </p:set>
                                  </p:childTnLst>
                                </p:cTn>
                              </p:par>
                            </p:childTnLst>
                          </p:cTn>
                        </p:par>
                        <p:par>
                          <p:cTn id="30" fill="hold">
                            <p:stCondLst>
                              <p:cond delay="7300"/>
                            </p:stCondLst>
                            <p:childTnLst>
                              <p:par>
                                <p:cTn id="31" presetID="5" presetClass="exit" presetSubtype="10" fill="hold" nodeType="afterEffect">
                                  <p:stCondLst>
                                    <p:cond delay="0"/>
                                  </p:stCondLst>
                                  <p:childTnLst>
                                    <p:animEffect transition="out" filter="checkerboard(across)">
                                      <p:cBhvr>
                                        <p:cTn id="32" dur="500"/>
                                        <p:tgtEl>
                                          <p:spTgt spid="3">
                                            <p:txEl>
                                              <p:pRg st="5" end="5"/>
                                            </p:txEl>
                                          </p:spTgt>
                                        </p:tgtEl>
                                      </p:cBhvr>
                                    </p:animEffect>
                                    <p:set>
                                      <p:cBhvr>
                                        <p:cTn id="33" dur="1" fill="hold">
                                          <p:stCondLst>
                                            <p:cond delay="499"/>
                                          </p:stCondLst>
                                        </p:cTn>
                                        <p:tgtEl>
                                          <p:spTgt spid="3">
                                            <p:txEl>
                                              <p:pRg st="5" end="5"/>
                                            </p:txEl>
                                          </p:spTgt>
                                        </p:tgtEl>
                                        <p:attrNameLst>
                                          <p:attrName>style.visibility</p:attrName>
                                        </p:attrNameLst>
                                      </p:cBhvr>
                                      <p:to>
                                        <p:strVal val="hidden"/>
                                      </p:to>
                                    </p:set>
                                  </p:childTnLst>
                                </p:cTn>
                              </p:par>
                            </p:childTnLst>
                          </p:cTn>
                        </p:par>
                        <p:par>
                          <p:cTn id="34" fill="hold">
                            <p:stCondLst>
                              <p:cond delay="7800"/>
                            </p:stCondLst>
                            <p:childTnLst>
                              <p:par>
                                <p:cTn id="35" presetID="5" presetClass="exit" presetSubtype="10" fill="hold" nodeType="afterEffect">
                                  <p:stCondLst>
                                    <p:cond delay="0"/>
                                  </p:stCondLst>
                                  <p:childTnLst>
                                    <p:animEffect transition="out" filter="checkerboard(across)">
                                      <p:cBhvr>
                                        <p:cTn id="36" dur="500"/>
                                        <p:tgtEl>
                                          <p:spTgt spid="3">
                                            <p:txEl>
                                              <p:pRg st="6" end="6"/>
                                            </p:txEl>
                                          </p:spTgt>
                                        </p:tgtEl>
                                      </p:cBhvr>
                                    </p:animEffect>
                                    <p:set>
                                      <p:cBhvr>
                                        <p:cTn id="37" dur="1" fill="hold">
                                          <p:stCondLst>
                                            <p:cond delay="499"/>
                                          </p:stCondLst>
                                        </p:cTn>
                                        <p:tgtEl>
                                          <p:spTgt spid="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en-US" b="1" dirty="0" smtClean="0">
                <a:solidFill>
                  <a:schemeClr val="bg1"/>
                </a:solidFill>
              </a:rPr>
              <a:t>Secular Holidays and Observances</a:t>
            </a:r>
            <a:endParaRPr lang="en-US" b="1" dirty="0">
              <a:solidFill>
                <a:schemeClr val="bg1"/>
              </a:solidFill>
            </a:endParaRPr>
          </a:p>
        </p:txBody>
      </p:sp>
      <p:pic>
        <p:nvPicPr>
          <p:cNvPr id="19" name="Picture 18" descr="Picture1.jpg"/>
          <p:cNvPicPr>
            <a:picLocks noChangeAspect="1"/>
          </p:cNvPicPr>
          <p:nvPr/>
        </p:nvPicPr>
        <p:blipFill>
          <a:blip r:embed="rId4" cstate="email"/>
          <a:stretch>
            <a:fillRect/>
          </a:stretch>
        </p:blipFill>
        <p:spPr>
          <a:xfrm>
            <a:off x="533400" y="2438400"/>
            <a:ext cx="1752600" cy="1905000"/>
          </a:xfrm>
          <a:prstGeom prst="rect">
            <a:avLst/>
          </a:prstGeom>
          <a:effectLst>
            <a:glow rad="101600">
              <a:schemeClr val="accent2">
                <a:satMod val="175000"/>
                <a:alpha val="40000"/>
              </a:schemeClr>
            </a:glow>
          </a:effectLst>
        </p:spPr>
      </p:pic>
      <p:pic>
        <p:nvPicPr>
          <p:cNvPr id="20" name="Picture 19" descr="Picture2.wmf"/>
          <p:cNvPicPr>
            <a:picLocks noChangeAspect="1"/>
          </p:cNvPicPr>
          <p:nvPr/>
        </p:nvPicPr>
        <p:blipFill>
          <a:blip r:embed="rId5" cstate="email"/>
          <a:stretch>
            <a:fillRect/>
          </a:stretch>
        </p:blipFill>
        <p:spPr>
          <a:xfrm>
            <a:off x="3733800" y="2590800"/>
            <a:ext cx="1428750" cy="2438400"/>
          </a:xfrm>
          <a:prstGeom prst="rect">
            <a:avLst/>
          </a:prstGeom>
        </p:spPr>
      </p:pic>
      <p:pic>
        <p:nvPicPr>
          <p:cNvPr id="21" name="Picture 20" descr="Picture3.jpg"/>
          <p:cNvPicPr>
            <a:picLocks noChangeAspect="1"/>
          </p:cNvPicPr>
          <p:nvPr/>
        </p:nvPicPr>
        <p:blipFill>
          <a:blip r:embed="rId6" cstate="email"/>
          <a:stretch>
            <a:fillRect/>
          </a:stretch>
        </p:blipFill>
        <p:spPr>
          <a:xfrm>
            <a:off x="6477000" y="2514600"/>
            <a:ext cx="1524000" cy="1600200"/>
          </a:xfrm>
          <a:prstGeom prst="rect">
            <a:avLst/>
          </a:prstGeom>
        </p:spPr>
      </p:pic>
      <p:pic>
        <p:nvPicPr>
          <p:cNvPr id="22" name="Picture 21" descr="Picture4.wmf"/>
          <p:cNvPicPr>
            <a:picLocks noChangeAspect="1"/>
          </p:cNvPicPr>
          <p:nvPr/>
        </p:nvPicPr>
        <p:blipFill>
          <a:blip r:embed="rId7" cstate="email"/>
          <a:stretch>
            <a:fillRect/>
          </a:stretch>
        </p:blipFill>
        <p:spPr>
          <a:xfrm>
            <a:off x="838200" y="5181600"/>
            <a:ext cx="1676400" cy="1379537"/>
          </a:xfrm>
          <a:prstGeom prst="rect">
            <a:avLst/>
          </a:prstGeom>
        </p:spPr>
      </p:pic>
      <p:pic>
        <p:nvPicPr>
          <p:cNvPr id="23" name="Picture 22" descr="Picture5.wmf"/>
          <p:cNvPicPr>
            <a:picLocks noChangeAspect="1"/>
          </p:cNvPicPr>
          <p:nvPr/>
        </p:nvPicPr>
        <p:blipFill>
          <a:blip r:embed="rId8" cstate="email"/>
          <a:stretch>
            <a:fillRect/>
          </a:stretch>
        </p:blipFill>
        <p:spPr>
          <a:xfrm>
            <a:off x="6248400" y="4800600"/>
            <a:ext cx="1857375" cy="1771650"/>
          </a:xfrm>
          <a:prstGeom prst="rect">
            <a:avLst/>
          </a:prstGeom>
        </p:spPr>
      </p:pic>
      <p:sp>
        <p:nvSpPr>
          <p:cNvPr id="13" name="Action Button: Custom 12">
            <a:hlinkClick r:id="" action="ppaction://noaction" highlightClick="1"/>
          </p:cNvPr>
          <p:cNvSpPr/>
          <p:nvPr/>
        </p:nvSpPr>
        <p:spPr>
          <a:xfrm>
            <a:off x="381000" y="1752600"/>
            <a:ext cx="198120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Year’s Day</a:t>
            </a:r>
            <a:endParaRPr lang="en-US" dirty="0"/>
          </a:p>
        </p:txBody>
      </p:sp>
      <p:sp>
        <p:nvSpPr>
          <p:cNvPr id="14" name="Action Button: Custom 13">
            <a:hlinkClick r:id="" action="ppaction://noaction" highlightClick="1"/>
          </p:cNvPr>
          <p:cNvSpPr/>
          <p:nvPr/>
        </p:nvSpPr>
        <p:spPr>
          <a:xfrm>
            <a:off x="6400800" y="1828800"/>
            <a:ext cx="1600200" cy="3810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Valentine’s Day</a:t>
            </a:r>
            <a:endParaRPr lang="en-US" dirty="0"/>
          </a:p>
        </p:txBody>
      </p:sp>
      <p:sp>
        <p:nvSpPr>
          <p:cNvPr id="15" name="Action Button: Custom 14">
            <a:hlinkClick r:id="" action="ppaction://noaction" highlightClick="1"/>
          </p:cNvPr>
          <p:cNvSpPr/>
          <p:nvPr/>
        </p:nvSpPr>
        <p:spPr>
          <a:xfrm>
            <a:off x="3505200" y="1828800"/>
            <a:ext cx="1828800" cy="4572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Mother’s Day</a:t>
            </a:r>
            <a:endParaRPr lang="en-US" dirty="0"/>
          </a:p>
        </p:txBody>
      </p:sp>
      <p:sp>
        <p:nvSpPr>
          <p:cNvPr id="16" name="Action Button: Custom 15">
            <a:hlinkClick r:id="" action="ppaction://noaction" highlightClick="1"/>
          </p:cNvPr>
          <p:cNvSpPr/>
          <p:nvPr/>
        </p:nvSpPr>
        <p:spPr>
          <a:xfrm>
            <a:off x="914400" y="4648200"/>
            <a:ext cx="14478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Halloween</a:t>
            </a:r>
            <a:endParaRPr lang="en-US" dirty="0"/>
          </a:p>
        </p:txBody>
      </p:sp>
      <p:sp>
        <p:nvSpPr>
          <p:cNvPr id="17" name="Action Button: Custom 16">
            <a:hlinkClick r:id="" action="ppaction://noaction" highlightClick="1"/>
          </p:cNvPr>
          <p:cNvSpPr/>
          <p:nvPr/>
        </p:nvSpPr>
        <p:spPr>
          <a:xfrm>
            <a:off x="6172200" y="4343400"/>
            <a:ext cx="1981200" cy="304800"/>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Father’s Day</a:t>
            </a:r>
            <a:endParaRPr lang="en-US" dirty="0"/>
          </a:p>
        </p:txBody>
      </p:sp>
      <p:sp>
        <p:nvSpPr>
          <p:cNvPr id="25" name="Action Button: Custom 24">
            <a:hlinkClick r:id="rId9" action="ppaction://hlinksldjump" highlightClick="1">
              <a:snd r:embed="rId10" name="breeze.wav"/>
            </a:hlinkClick>
          </p:cNvPr>
          <p:cNvSpPr/>
          <p:nvPr/>
        </p:nvSpPr>
        <p:spPr>
          <a:xfrm>
            <a:off x="457200" y="2362200"/>
            <a:ext cx="1905000" cy="20574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ction Button: Custom 25">
            <a:hlinkClick r:id="rId11" action="ppaction://hlinksldjump" highlightClick="1">
              <a:snd r:embed="rId10" name="breeze.wav"/>
            </a:hlinkClick>
          </p:cNvPr>
          <p:cNvSpPr/>
          <p:nvPr/>
        </p:nvSpPr>
        <p:spPr>
          <a:xfrm>
            <a:off x="838200" y="5105400"/>
            <a:ext cx="1676400" cy="14478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ction Button: Custom 26">
            <a:hlinkClick r:id="rId12" action="ppaction://hlinksldjump" highlightClick="1">
              <a:snd r:embed="rId10" name="breeze.wav"/>
            </a:hlinkClick>
          </p:cNvPr>
          <p:cNvSpPr/>
          <p:nvPr/>
        </p:nvSpPr>
        <p:spPr>
          <a:xfrm>
            <a:off x="3581400" y="2514600"/>
            <a:ext cx="1752600" cy="25908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ction Button: Custom 27">
            <a:hlinkClick r:id="rId9" action="ppaction://hlinksldjump" highlightClick="1">
              <a:snd r:embed="rId10" name="breeze.wav"/>
            </a:hlinkClick>
          </p:cNvPr>
          <p:cNvSpPr/>
          <p:nvPr/>
        </p:nvSpPr>
        <p:spPr>
          <a:xfrm>
            <a:off x="6477000" y="2514600"/>
            <a:ext cx="1524000" cy="16002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ction Button: Custom 28">
            <a:hlinkClick r:id="rId12" action="ppaction://hlinksldjump" highlightClick="1">
              <a:snd r:embed="rId10" name="breeze.wav"/>
            </a:hlinkClick>
          </p:cNvPr>
          <p:cNvSpPr/>
          <p:nvPr/>
        </p:nvSpPr>
        <p:spPr>
          <a:xfrm>
            <a:off x="6248400" y="4800600"/>
            <a:ext cx="1828800" cy="17526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124200" y="6096000"/>
            <a:ext cx="2362200" cy="646331"/>
          </a:xfrm>
          <a:prstGeom prst="rect">
            <a:avLst/>
          </a:prstGeom>
          <a:noFill/>
        </p:spPr>
        <p:txBody>
          <a:bodyPr wrap="square" rtlCol="0">
            <a:spAutoFit/>
          </a:bodyPr>
          <a:lstStyle/>
          <a:p>
            <a:pPr algn="ctr"/>
            <a:r>
              <a:rPr lang="en-US" b="1" dirty="0" smtClean="0"/>
              <a:t>Click on the pictures to learn more</a:t>
            </a:r>
            <a:endParaRPr lang="en-US" b="1" dirty="0"/>
          </a:p>
        </p:txBody>
      </p:sp>
      <p:sp>
        <p:nvSpPr>
          <p:cNvPr id="24" name="Rectangle 23"/>
          <p:cNvSpPr/>
          <p:nvPr/>
        </p:nvSpPr>
        <p:spPr>
          <a:xfrm>
            <a:off x="2895600" y="5562600"/>
            <a:ext cx="3198696" cy="369332"/>
          </a:xfrm>
          <a:prstGeom prst="rect">
            <a:avLst/>
          </a:prstGeom>
        </p:spPr>
        <p:txBody>
          <a:bodyPr wrap="none">
            <a:spAutoFit/>
          </a:bodyPr>
          <a:lstStyle/>
          <a:p>
            <a:r>
              <a:rPr lang="en-US" b="1" dirty="0" smtClean="0"/>
              <a:t>Click here for picture to appear </a:t>
            </a:r>
            <a:endParaRPr lang="en-US" dirty="0"/>
          </a:p>
        </p:txBody>
      </p:sp>
    </p:spTree>
  </p:cSld>
  <p:clrMapOvr>
    <a:masterClrMapping/>
  </p:clrMapOvr>
  <p:transition>
    <p:fade thruBlk="1"/>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amond(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heel(4)">
                                      <p:cBhvr>
                                        <p:cTn id="17" dur="20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 to="" calcmode="lin" valueType="num">
                                      <p:cBhvr>
                                        <p:cTn id="22" dur="1" fill="hold"/>
                                        <p:tgtEl>
                                          <p:spTgt spid="23"/>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latin typeface="Engravers MT" pitchFamily="18" charset="0"/>
              </a:rPr>
              <a:t>Religious Holidays</a:t>
            </a:r>
            <a:endParaRPr lang="en-US" u="sng" dirty="0">
              <a:latin typeface="Engravers MT" pitchFamily="18" charset="0"/>
            </a:endParaRPr>
          </a:p>
        </p:txBody>
      </p:sp>
      <p:sp>
        <p:nvSpPr>
          <p:cNvPr id="5" name="TextBox 4"/>
          <p:cNvSpPr txBox="1"/>
          <p:nvPr/>
        </p:nvSpPr>
        <p:spPr>
          <a:xfrm>
            <a:off x="1143000" y="1524000"/>
            <a:ext cx="3048000" cy="461665"/>
          </a:xfrm>
          <a:prstGeom prst="rect">
            <a:avLst/>
          </a:prstGeom>
          <a:noFill/>
        </p:spPr>
        <p:txBody>
          <a:bodyPr wrap="square" rtlCol="0">
            <a:spAutoFit/>
          </a:bodyPr>
          <a:lstStyle/>
          <a:p>
            <a:pPr algn="ctr"/>
            <a:r>
              <a:rPr lang="en-US" sz="2400" b="1" dirty="0" smtClean="0">
                <a:latin typeface="Engravers MT" pitchFamily="18" charset="0"/>
              </a:rPr>
              <a:t>Christmas</a:t>
            </a:r>
            <a:endParaRPr lang="en-US" sz="2400" b="1" dirty="0">
              <a:latin typeface="Engravers MT" pitchFamily="18" charset="0"/>
            </a:endParaRPr>
          </a:p>
        </p:txBody>
      </p:sp>
      <p:sp>
        <p:nvSpPr>
          <p:cNvPr id="6" name="TextBox 5"/>
          <p:cNvSpPr txBox="1"/>
          <p:nvPr/>
        </p:nvSpPr>
        <p:spPr>
          <a:xfrm>
            <a:off x="5867400" y="1905000"/>
            <a:ext cx="2209800" cy="461665"/>
          </a:xfrm>
          <a:prstGeom prst="rect">
            <a:avLst/>
          </a:prstGeom>
          <a:noFill/>
        </p:spPr>
        <p:txBody>
          <a:bodyPr wrap="square" rtlCol="0">
            <a:spAutoFit/>
          </a:bodyPr>
          <a:lstStyle/>
          <a:p>
            <a:pPr algn="ctr"/>
            <a:r>
              <a:rPr lang="en-US" sz="2400" b="1" dirty="0" smtClean="0">
                <a:latin typeface="Engravers MT" pitchFamily="18" charset="0"/>
              </a:rPr>
              <a:t>Easter</a:t>
            </a:r>
            <a:r>
              <a:rPr lang="en-US" sz="2400" b="1" dirty="0" smtClean="0"/>
              <a:t> </a:t>
            </a:r>
            <a:endParaRPr lang="en-US" sz="2400" b="1" dirty="0"/>
          </a:p>
        </p:txBody>
      </p:sp>
      <p:pic>
        <p:nvPicPr>
          <p:cNvPr id="16" name="Picture 15" descr="Picture6.wmf"/>
          <p:cNvPicPr>
            <a:picLocks noChangeAspect="1"/>
          </p:cNvPicPr>
          <p:nvPr/>
        </p:nvPicPr>
        <p:blipFill>
          <a:blip r:embed="rId4" cstate="email"/>
          <a:stretch>
            <a:fillRect/>
          </a:stretch>
        </p:blipFill>
        <p:spPr>
          <a:xfrm>
            <a:off x="762000" y="2209800"/>
            <a:ext cx="3981450" cy="4010025"/>
          </a:xfrm>
          <a:prstGeom prst="rect">
            <a:avLst/>
          </a:prstGeom>
        </p:spPr>
      </p:pic>
      <p:pic>
        <p:nvPicPr>
          <p:cNvPr id="17" name="Picture 16" descr="Picture7.jpg"/>
          <p:cNvPicPr>
            <a:picLocks noChangeAspect="1"/>
          </p:cNvPicPr>
          <p:nvPr/>
        </p:nvPicPr>
        <p:blipFill>
          <a:blip r:embed="rId5" cstate="email"/>
          <a:stretch>
            <a:fillRect/>
          </a:stretch>
        </p:blipFill>
        <p:spPr>
          <a:xfrm>
            <a:off x="5562600" y="2667000"/>
            <a:ext cx="2762250" cy="3067050"/>
          </a:xfrm>
          <a:prstGeom prst="rect">
            <a:avLst/>
          </a:prstGeom>
        </p:spPr>
      </p:pic>
      <p:sp>
        <p:nvSpPr>
          <p:cNvPr id="7" name="Action Button: Custom 6">
            <a:hlinkClick r:id="rId6" action="ppaction://hlinksldjump" highlightClick="1">
              <a:snd r:embed="rId7" name="breeze.wav"/>
            </a:hlinkClick>
          </p:cNvPr>
          <p:cNvSpPr/>
          <p:nvPr/>
        </p:nvSpPr>
        <p:spPr>
          <a:xfrm>
            <a:off x="762000" y="2057400"/>
            <a:ext cx="3962400" cy="419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Custom 8">
            <a:hlinkClick r:id="rId8" action="ppaction://hlinksldjump" highlightClick="1">
              <a:snd r:embed="rId7" name="breeze.wav"/>
            </a:hlinkClick>
          </p:cNvPr>
          <p:cNvSpPr/>
          <p:nvPr/>
        </p:nvSpPr>
        <p:spPr>
          <a:xfrm>
            <a:off x="5562600" y="2667000"/>
            <a:ext cx="2743200" cy="3048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0600" y="6324600"/>
            <a:ext cx="3471463" cy="369332"/>
          </a:xfrm>
          <a:prstGeom prst="rect">
            <a:avLst/>
          </a:prstGeom>
        </p:spPr>
        <p:txBody>
          <a:bodyPr wrap="square">
            <a:spAutoFit/>
          </a:bodyPr>
          <a:lstStyle/>
          <a:p>
            <a:pPr algn="ctr"/>
            <a:r>
              <a:rPr lang="en-US" b="1" dirty="0" smtClean="0"/>
              <a:t>Click on the pictures to learn more</a:t>
            </a:r>
            <a:endParaRPr lang="en-US" b="1" dirty="0"/>
          </a:p>
        </p:txBody>
      </p:sp>
      <p:sp>
        <p:nvSpPr>
          <p:cNvPr id="11" name="Rectangle 10"/>
          <p:cNvSpPr/>
          <p:nvPr/>
        </p:nvSpPr>
        <p:spPr>
          <a:xfrm>
            <a:off x="5257800" y="5867400"/>
            <a:ext cx="3198696" cy="369332"/>
          </a:xfrm>
          <a:prstGeom prst="rect">
            <a:avLst/>
          </a:prstGeom>
        </p:spPr>
        <p:txBody>
          <a:bodyPr wrap="none">
            <a:spAutoFit/>
          </a:bodyPr>
          <a:lstStyle/>
          <a:p>
            <a:r>
              <a:rPr lang="en-US" b="1" dirty="0" smtClean="0"/>
              <a:t>Click here for picture to appear </a:t>
            </a:r>
            <a:endParaRPr lang="en-US" dirty="0"/>
          </a:p>
        </p:txBody>
      </p:sp>
    </p:spTree>
  </p:cSld>
  <p:clrMapOvr>
    <a:masterClrMapping/>
  </p:clrMapOvr>
  <p:transition>
    <p:wipe dir="d"/>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52400" y="304801"/>
            <a:ext cx="8763000" cy="6740307"/>
          </a:xfrm>
          <a:prstGeom prst="rect">
            <a:avLst/>
          </a:prstGeom>
          <a:noFill/>
        </p:spPr>
        <p:txBody>
          <a:bodyPr wrap="square" rtlCol="0">
            <a:spAutoFit/>
          </a:bodyPr>
          <a:lstStyle/>
          <a:p>
            <a:pPr>
              <a:buFont typeface="Arial" pitchFamily="34" charset="0"/>
              <a:buChar char="•"/>
            </a:pPr>
            <a:r>
              <a:rPr lang="en-US" b="1" u="sng" dirty="0" smtClean="0"/>
              <a:t> New Year’s Day </a:t>
            </a:r>
            <a:r>
              <a:rPr lang="en-US" dirty="0" smtClean="0"/>
              <a:t>is January 1. Americans begins this celebration the eve before and wishes for a happy and prosperous upcoming year is expressed to family, friends, and strangers. Also, many  people make New Year’s resolutions.</a:t>
            </a:r>
          </a:p>
          <a:p>
            <a:pPr>
              <a:buFont typeface="Arial" pitchFamily="34" charset="0"/>
              <a:buChar char="•"/>
            </a:pPr>
            <a:r>
              <a:rPr lang="en-US" b="1" u="sng" dirty="0" smtClean="0"/>
              <a:t> Martin Luther King Day</a:t>
            </a:r>
            <a:r>
              <a:rPr lang="en-US" dirty="0" smtClean="0"/>
              <a:t> is the third Monday in January. He was an African - American clergyman and a civil rights activist, who is recognized for his great contributions and efforts during one of the most try times in American history. He accomplished to win civil rights for all underrepresented people through nonviolence. </a:t>
            </a:r>
          </a:p>
          <a:p>
            <a:pPr>
              <a:buFont typeface="Arial" pitchFamily="34" charset="0"/>
              <a:buChar char="•"/>
            </a:pPr>
            <a:r>
              <a:rPr lang="en-US" dirty="0" smtClean="0"/>
              <a:t> </a:t>
            </a:r>
            <a:r>
              <a:rPr lang="en-US" b="1" u="sng" dirty="0" smtClean="0"/>
              <a:t>Groundhog Day</a:t>
            </a:r>
            <a:r>
              <a:rPr lang="en-US" dirty="0" smtClean="0"/>
              <a:t> is February 2 and has been observed since 1887. Many Americans gather to view if the groundhog will see his shadow after emerging from his burrow, if so, that means six more weeks of winter weather. </a:t>
            </a:r>
          </a:p>
          <a:p>
            <a:pPr>
              <a:buFont typeface="Arial" pitchFamily="34" charset="0"/>
              <a:buChar char="•"/>
            </a:pPr>
            <a:r>
              <a:rPr lang="en-US" dirty="0" smtClean="0"/>
              <a:t> </a:t>
            </a:r>
            <a:r>
              <a:rPr lang="en-US" b="1" u="sng" dirty="0" smtClean="0"/>
              <a:t>Valentine’s Day </a:t>
            </a:r>
            <a:r>
              <a:rPr lang="en-US" dirty="0" smtClean="0"/>
              <a:t>is celebrated on February 14. Many Americans use this day to express their love for their spouse and others by sending flowers, candy, and gifts.</a:t>
            </a:r>
          </a:p>
          <a:p>
            <a:pPr>
              <a:buFont typeface="Arial" pitchFamily="34" charset="0"/>
              <a:buChar char="•"/>
            </a:pPr>
            <a:r>
              <a:rPr lang="en-US" b="1" u="sng" dirty="0" smtClean="0"/>
              <a:t> Washington’s  Birthday or Presidents’ Day</a:t>
            </a:r>
            <a:r>
              <a:rPr lang="en-US" dirty="0" smtClean="0"/>
              <a:t> is the third Monday of February. It honors the first president, George Washington and previous presidents of our country.</a:t>
            </a:r>
          </a:p>
          <a:p>
            <a:pPr>
              <a:buFont typeface="Arial" pitchFamily="34" charset="0"/>
              <a:buChar char="•"/>
            </a:pPr>
            <a:r>
              <a:rPr lang="en-US" b="1" u="sng" dirty="0" smtClean="0"/>
              <a:t> Easter</a:t>
            </a:r>
            <a:r>
              <a:rPr lang="en-US" dirty="0" smtClean="0"/>
              <a:t> falls on a Spring Sunday that varies yearly. This holiday celebrates the resurrection of Jesus Christ, our Savior. Many Christian Americans attend church services or mass and afterwards gather with family and friends for a great meal. Also, some follow old traditions of coloring hard-boiled eggs, giving baskets of candy to children, egg hunts for kids, and designing beautiful and colorful hats. </a:t>
            </a:r>
          </a:p>
          <a:p>
            <a:pPr>
              <a:buFont typeface="Arial" pitchFamily="34" charset="0"/>
              <a:buChar char="•"/>
            </a:pPr>
            <a:r>
              <a:rPr lang="en-US" b="1" u="sng" dirty="0" smtClean="0"/>
              <a:t> Earth Day</a:t>
            </a:r>
            <a:r>
              <a:rPr lang="en-US" dirty="0" smtClean="0"/>
              <a:t> is on April 22. It promotes ecology, encourage respect for life on earth, and highlight concerns over pollutions of the soil, air, and water. Since 1970, it has inspired American legislatures to pass the Clean Air and Clean Water Act. </a:t>
            </a:r>
            <a:endParaRPr lang="en-US" b="1" u="sng" dirty="0" smtClean="0"/>
          </a:p>
          <a:p>
            <a:pPr>
              <a:buFont typeface="Arial" pitchFamily="34" charset="0"/>
              <a:buChar char="•"/>
            </a:pPr>
            <a:endParaRPr lang="en-US" dirty="0" smtClean="0"/>
          </a:p>
          <a:p>
            <a:endParaRPr lang="en-US" dirty="0"/>
          </a:p>
        </p:txBody>
      </p:sp>
      <p:sp>
        <p:nvSpPr>
          <p:cNvPr id="3" name="Left Arrow 2"/>
          <p:cNvSpPr/>
          <p:nvPr/>
        </p:nvSpPr>
        <p:spPr>
          <a:xfrm>
            <a:off x="6705600" y="6400800"/>
            <a:ext cx="762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543800" y="6324601"/>
            <a:ext cx="914400" cy="381000"/>
          </a:xfrm>
          <a:prstGeom prst="rect">
            <a:avLst/>
          </a:prstGeom>
          <a:noFill/>
        </p:spPr>
        <p:txBody>
          <a:bodyPr wrap="square" rtlCol="0">
            <a:spAutoFit/>
          </a:bodyPr>
          <a:lstStyle/>
          <a:p>
            <a:r>
              <a:rPr lang="en-US" dirty="0" smtClean="0"/>
              <a:t>Return</a:t>
            </a:r>
            <a:endParaRPr lang="en-US" dirty="0"/>
          </a:p>
        </p:txBody>
      </p:sp>
      <p:sp>
        <p:nvSpPr>
          <p:cNvPr id="5" name="Action Button: Custom 4">
            <a:hlinkClick r:id="" action="ppaction://hlinkshowjump?jump=lastslideviewed" highlightClick="1">
              <a:snd r:embed="rId3" name="coin.wav"/>
            </a:hlinkClick>
          </p:cNvPr>
          <p:cNvSpPr/>
          <p:nvPr/>
        </p:nvSpPr>
        <p:spPr>
          <a:xfrm>
            <a:off x="6629400" y="6248400"/>
            <a:ext cx="16764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04800" y="117693"/>
            <a:ext cx="8610600" cy="5909310"/>
          </a:xfrm>
          <a:prstGeom prst="rect">
            <a:avLst/>
          </a:prstGeom>
          <a:noFill/>
        </p:spPr>
        <p:txBody>
          <a:bodyPr wrap="square" rtlCol="0">
            <a:spAutoFit/>
          </a:bodyPr>
          <a:lstStyle/>
          <a:p>
            <a:pPr>
              <a:buFont typeface="Arial" pitchFamily="34" charset="0"/>
              <a:buChar char="•"/>
            </a:pPr>
            <a:r>
              <a:rPr lang="en-US" b="1" u="sng" dirty="0" smtClean="0"/>
              <a:t>National Arbor Day</a:t>
            </a:r>
            <a:r>
              <a:rPr lang="en-US" dirty="0" smtClean="0"/>
              <a:t> usually on the last Friday of April but varies by state. This observance began in 1872, when Nebraska settlers and homesteaders were urged to plant trees on the largely treeless plains.</a:t>
            </a:r>
          </a:p>
          <a:p>
            <a:pPr>
              <a:buFont typeface="Arial" pitchFamily="34" charset="0"/>
              <a:buChar char="•"/>
            </a:pPr>
            <a:r>
              <a:rPr lang="en-US" dirty="0" smtClean="0"/>
              <a:t> </a:t>
            </a:r>
            <a:r>
              <a:rPr lang="en-US" b="1" u="sng" dirty="0" smtClean="0"/>
              <a:t>Mother’s Day </a:t>
            </a:r>
            <a:r>
              <a:rPr lang="en-US" dirty="0" smtClean="0"/>
              <a:t>is celebrated every second Sunday of May. Many Americans honor their mothers on that day by calling and sending flowers, gifts, and cards. </a:t>
            </a:r>
          </a:p>
          <a:p>
            <a:pPr>
              <a:buFont typeface="Arial" pitchFamily="34" charset="0"/>
              <a:buChar char="•"/>
            </a:pPr>
            <a:r>
              <a:rPr lang="en-US" dirty="0" smtClean="0"/>
              <a:t> </a:t>
            </a:r>
            <a:r>
              <a:rPr lang="en-US" b="1" u="sng" dirty="0" smtClean="0"/>
              <a:t>Memorial Day </a:t>
            </a:r>
            <a:r>
              <a:rPr lang="en-US" dirty="0" smtClean="0"/>
              <a:t>is the last Monday of May. It honors the many Americans killed in the Civil War and other wars and battles. Parades and special ceremonies are held to commemorate them. The American flag is flown throughout the nation.</a:t>
            </a:r>
          </a:p>
          <a:p>
            <a:pPr>
              <a:buFont typeface="Arial" pitchFamily="34" charset="0"/>
              <a:buChar char="•"/>
            </a:pPr>
            <a:r>
              <a:rPr lang="en-US" dirty="0" smtClean="0"/>
              <a:t> </a:t>
            </a:r>
            <a:r>
              <a:rPr lang="en-US" b="1" u="sng" dirty="0" smtClean="0"/>
              <a:t>Flag Day </a:t>
            </a:r>
            <a:r>
              <a:rPr lang="en-US" dirty="0" smtClean="0"/>
              <a:t>is June 14. This observance was presidentially proclaimed since 1916. Americans display the flag outside of their homes and businesses to honor the history and heritage of the American flag. </a:t>
            </a:r>
          </a:p>
          <a:p>
            <a:pPr>
              <a:buFont typeface="Arial" pitchFamily="34" charset="0"/>
              <a:buChar char="•"/>
            </a:pPr>
            <a:r>
              <a:rPr lang="en-US" b="1" u="sng" dirty="0" smtClean="0"/>
              <a:t> Father’s Day </a:t>
            </a:r>
            <a:r>
              <a:rPr lang="en-US" dirty="0" smtClean="0"/>
              <a:t>is the third Sunday of June. It began in 1909, but in 1966 the first presidential proclamation was issued to honor fathers in our country.  Americans call and send cards and gifts to their fathers.</a:t>
            </a:r>
          </a:p>
          <a:p>
            <a:pPr>
              <a:buFont typeface="Arial" pitchFamily="34" charset="0"/>
              <a:buChar char="•"/>
            </a:pPr>
            <a:r>
              <a:rPr lang="en-US" b="1" u="sng" dirty="0" smtClean="0"/>
              <a:t> Independence Day</a:t>
            </a:r>
            <a:r>
              <a:rPr lang="en-US" dirty="0" smtClean="0"/>
              <a:t> is July 4.  This holiday honors the Declaration of Independence on July 4, 1776 – the birth of our nation. Most Americans enjoy patriotic parades, picnics, barbeques, and a night of concerts and fireworks. The American flag is flown throughout the nation.</a:t>
            </a:r>
          </a:p>
          <a:p>
            <a:pPr>
              <a:buFont typeface="Arial" pitchFamily="34" charset="0"/>
              <a:buChar char="•"/>
            </a:pPr>
            <a:r>
              <a:rPr lang="en-US" b="1" u="sng" dirty="0" smtClean="0"/>
              <a:t> Labor Day</a:t>
            </a:r>
            <a:r>
              <a:rPr lang="en-US" dirty="0" smtClean="0"/>
              <a:t> is the first Monday of September. It honors the nation’s working people with parades. Americans view it as the end of the summer vacation and the beginning of the new school year. </a:t>
            </a:r>
          </a:p>
        </p:txBody>
      </p:sp>
      <p:sp>
        <p:nvSpPr>
          <p:cNvPr id="3" name="Left Arrow 2"/>
          <p:cNvSpPr/>
          <p:nvPr/>
        </p:nvSpPr>
        <p:spPr>
          <a:xfrm>
            <a:off x="5867400" y="6172200"/>
            <a:ext cx="9144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781800" y="6096000"/>
            <a:ext cx="914400" cy="369332"/>
          </a:xfrm>
          <a:prstGeom prst="rect">
            <a:avLst/>
          </a:prstGeom>
          <a:noFill/>
        </p:spPr>
        <p:txBody>
          <a:bodyPr wrap="square" rtlCol="0">
            <a:spAutoFit/>
          </a:bodyPr>
          <a:lstStyle/>
          <a:p>
            <a:r>
              <a:rPr lang="en-US" dirty="0" smtClean="0"/>
              <a:t>Return</a:t>
            </a:r>
            <a:endParaRPr lang="en-US" dirty="0"/>
          </a:p>
        </p:txBody>
      </p:sp>
      <p:sp>
        <p:nvSpPr>
          <p:cNvPr id="6" name="Action Button: Custom 5">
            <a:hlinkClick r:id="" action="ppaction://hlinkshowjump?jump=lastslideviewed" highlightClick="1">
              <a:snd r:embed="rId3" name="coin.wav"/>
            </a:hlinkClick>
          </p:cNvPr>
          <p:cNvSpPr/>
          <p:nvPr/>
        </p:nvSpPr>
        <p:spPr>
          <a:xfrm>
            <a:off x="5562600" y="6096000"/>
            <a:ext cx="2133600" cy="4572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228600" y="228600"/>
            <a:ext cx="8610600" cy="7294305"/>
          </a:xfrm>
          <a:prstGeom prst="rect">
            <a:avLst/>
          </a:prstGeom>
          <a:noFill/>
        </p:spPr>
        <p:txBody>
          <a:bodyPr wrap="square" rtlCol="0">
            <a:spAutoFit/>
          </a:bodyPr>
          <a:lstStyle/>
          <a:p>
            <a:r>
              <a:rPr lang="en-US" b="1" u="sng" dirty="0" smtClean="0"/>
              <a:t> Columbus Day </a:t>
            </a:r>
            <a:r>
              <a:rPr lang="en-US" dirty="0" smtClean="0"/>
              <a:t>is the second Monday in October. It honors Christopher Columbus, the Italian explorer who discovered America on October 12, 1492. Several parades are held throughout our nation to remember him. </a:t>
            </a:r>
          </a:p>
          <a:p>
            <a:r>
              <a:rPr lang="en-US" b="1" u="sng" dirty="0" smtClean="0"/>
              <a:t>Halloween</a:t>
            </a:r>
            <a:r>
              <a:rPr lang="en-US" dirty="0" smtClean="0"/>
              <a:t> is celebrated on October 31. On that day, American children dress in costumes and go “trick or treating” by knocking on doors. The treats include candy and money. Some adults also dress in funny or scary costumes and attend parties. </a:t>
            </a:r>
          </a:p>
          <a:p>
            <a:r>
              <a:rPr lang="en-US" b="1" u="sng" dirty="0" smtClean="0"/>
              <a:t>Veterans Day </a:t>
            </a:r>
            <a:r>
              <a:rPr lang="en-US" dirty="0" smtClean="0"/>
              <a:t>is on November 11. This holiday honors veterans of all wars. Veterans’ organizations hold parades and the president places a wreath on the Tomb of the Unknowns at the Arlington National Cemetery in Virginia.</a:t>
            </a:r>
          </a:p>
          <a:p>
            <a:r>
              <a:rPr lang="en-US" b="1" u="sng" dirty="0" smtClean="0"/>
              <a:t>Thanksgiving Day </a:t>
            </a:r>
            <a:r>
              <a:rPr lang="en-US" dirty="0" smtClean="0"/>
              <a:t>is on the fourth Thursday in November. This holiday began in 1621, when the Pilgrims enjoyed a feast with the Native Americans who assisted them in receiving a bountiful harvest. This was the settlers way of showing their thanks and gratitude. Now, many Americans enjoy a feast with family and friends. The traditional foods serve at this meal includes turkey, cranberry, potatoes, green beans, and pumpkin pie. </a:t>
            </a:r>
          </a:p>
          <a:p>
            <a:r>
              <a:rPr lang="en-US" b="1" u="sng" dirty="0" smtClean="0"/>
              <a:t>Pearl Harbor Remembrance Day </a:t>
            </a:r>
            <a:r>
              <a:rPr lang="en-US" dirty="0" smtClean="0"/>
              <a:t>is December 7. This observance honor the 2,400 military service men and women who died on this date in 1941, during the surprise attack on Pearl Harbor, Hawaii, by the Japanese.</a:t>
            </a:r>
          </a:p>
          <a:p>
            <a:r>
              <a:rPr lang="en-US" b="1" u="sng" dirty="0" smtClean="0"/>
              <a:t>Christmas Day </a:t>
            </a:r>
            <a:r>
              <a:rPr lang="en-US" dirty="0" smtClean="0"/>
              <a:t>is on December 25. This special day marks the birth of our Savior, Jesus Christ. Many American Christians celebrate this day by sending cards, decorating their yards and houses with lights, putting up Christmas trees, attending church, giving gifts, and enjoying a great meal with family and friends. Many non - Christian Americans  enjoy these same traditions also.</a:t>
            </a:r>
          </a:p>
          <a:p>
            <a:endParaRPr lang="en-US" dirty="0" smtClean="0"/>
          </a:p>
          <a:p>
            <a:endParaRPr lang="en-US" dirty="0" smtClean="0"/>
          </a:p>
          <a:p>
            <a:endParaRPr lang="en-US" dirty="0" smtClean="0"/>
          </a:p>
        </p:txBody>
      </p:sp>
      <p:sp>
        <p:nvSpPr>
          <p:cNvPr id="3" name="Left Arrow 2"/>
          <p:cNvSpPr/>
          <p:nvPr/>
        </p:nvSpPr>
        <p:spPr>
          <a:xfrm>
            <a:off x="5943600" y="6400800"/>
            <a:ext cx="990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010400" y="6324600"/>
            <a:ext cx="1143000" cy="381000"/>
          </a:xfrm>
          <a:prstGeom prst="rect">
            <a:avLst/>
          </a:prstGeom>
          <a:noFill/>
        </p:spPr>
        <p:txBody>
          <a:bodyPr wrap="square" rtlCol="0">
            <a:spAutoFit/>
          </a:bodyPr>
          <a:lstStyle/>
          <a:p>
            <a:r>
              <a:rPr lang="en-US" dirty="0" smtClean="0"/>
              <a:t>Return</a:t>
            </a:r>
            <a:endParaRPr lang="en-US" dirty="0"/>
          </a:p>
        </p:txBody>
      </p:sp>
      <p:sp>
        <p:nvSpPr>
          <p:cNvPr id="5" name="Action Button: Custom 4">
            <a:hlinkClick r:id="" action="ppaction://hlinkshowjump?jump=lastslideviewed" highlightClick="1">
              <a:snd r:embed="rId3" name="coin.wav"/>
            </a:hlinkClick>
          </p:cNvPr>
          <p:cNvSpPr/>
          <p:nvPr/>
        </p:nvSpPr>
        <p:spPr>
          <a:xfrm>
            <a:off x="5791200" y="6324600"/>
            <a:ext cx="2057400" cy="3810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r>
              <a:rPr lang="en-US" b="1" dirty="0" smtClean="0">
                <a:solidFill>
                  <a:srgbClr val="FF0000"/>
                </a:solidFill>
                <a:latin typeface="Engravers MT" pitchFamily="18" charset="0"/>
              </a:rPr>
              <a:t>Uniquely American</a:t>
            </a:r>
            <a:endParaRPr lang="en-US" b="1" dirty="0">
              <a:solidFill>
                <a:srgbClr val="FF0000"/>
              </a:solidFill>
              <a:latin typeface="Engravers MT" pitchFamily="18" charset="0"/>
            </a:endParaRPr>
          </a:p>
        </p:txBody>
      </p:sp>
      <p:sp>
        <p:nvSpPr>
          <p:cNvPr id="4" name="TextBox 3"/>
          <p:cNvSpPr txBox="1"/>
          <p:nvPr/>
        </p:nvSpPr>
        <p:spPr>
          <a:xfrm>
            <a:off x="381000" y="1676401"/>
            <a:ext cx="2590800" cy="369332"/>
          </a:xfrm>
          <a:prstGeom prst="rect">
            <a:avLst/>
          </a:prstGeom>
          <a:noFill/>
        </p:spPr>
        <p:txBody>
          <a:bodyPr wrap="square" rtlCol="0">
            <a:spAutoFit/>
          </a:bodyPr>
          <a:lstStyle/>
          <a:p>
            <a:r>
              <a:rPr lang="en-US" b="1" dirty="0" smtClean="0">
                <a:solidFill>
                  <a:srgbClr val="FF0000"/>
                </a:solidFill>
              </a:rPr>
              <a:t>Martin Luther King Day</a:t>
            </a:r>
            <a:endParaRPr lang="en-US" b="1" dirty="0">
              <a:solidFill>
                <a:srgbClr val="FF0000"/>
              </a:solidFill>
            </a:endParaRPr>
          </a:p>
        </p:txBody>
      </p:sp>
      <p:sp>
        <p:nvSpPr>
          <p:cNvPr id="5" name="TextBox 4"/>
          <p:cNvSpPr txBox="1"/>
          <p:nvPr/>
        </p:nvSpPr>
        <p:spPr>
          <a:xfrm>
            <a:off x="5334000" y="1676400"/>
            <a:ext cx="2743200" cy="369332"/>
          </a:xfrm>
          <a:prstGeom prst="rect">
            <a:avLst/>
          </a:prstGeom>
          <a:noFill/>
        </p:spPr>
        <p:txBody>
          <a:bodyPr wrap="square" rtlCol="0">
            <a:spAutoFit/>
          </a:bodyPr>
          <a:lstStyle/>
          <a:p>
            <a:r>
              <a:rPr lang="en-US" b="1" dirty="0" smtClean="0">
                <a:solidFill>
                  <a:srgbClr val="FF0000"/>
                </a:solidFill>
              </a:rPr>
              <a:t>Washington’s Birthday</a:t>
            </a:r>
            <a:endParaRPr lang="en-US" b="1" dirty="0">
              <a:solidFill>
                <a:srgbClr val="FF0000"/>
              </a:solidFill>
            </a:endParaRPr>
          </a:p>
        </p:txBody>
      </p:sp>
      <p:sp>
        <p:nvSpPr>
          <p:cNvPr id="6" name="TextBox 5"/>
          <p:cNvSpPr txBox="1"/>
          <p:nvPr/>
        </p:nvSpPr>
        <p:spPr>
          <a:xfrm>
            <a:off x="457200" y="2438400"/>
            <a:ext cx="2133600" cy="369332"/>
          </a:xfrm>
          <a:prstGeom prst="rect">
            <a:avLst/>
          </a:prstGeom>
          <a:noFill/>
        </p:spPr>
        <p:txBody>
          <a:bodyPr wrap="square" rtlCol="0">
            <a:spAutoFit/>
          </a:bodyPr>
          <a:lstStyle/>
          <a:p>
            <a:r>
              <a:rPr lang="en-US" b="1" dirty="0" smtClean="0">
                <a:solidFill>
                  <a:srgbClr val="FF0000"/>
                </a:solidFill>
              </a:rPr>
              <a:t>National Arbor Day</a:t>
            </a:r>
            <a:endParaRPr lang="en-US" b="1" dirty="0">
              <a:solidFill>
                <a:srgbClr val="FF0000"/>
              </a:solidFill>
            </a:endParaRPr>
          </a:p>
        </p:txBody>
      </p:sp>
      <p:sp>
        <p:nvSpPr>
          <p:cNvPr id="7" name="TextBox 6"/>
          <p:cNvSpPr txBox="1"/>
          <p:nvPr/>
        </p:nvSpPr>
        <p:spPr>
          <a:xfrm>
            <a:off x="5334000" y="2362200"/>
            <a:ext cx="2667000" cy="369332"/>
          </a:xfrm>
          <a:prstGeom prst="rect">
            <a:avLst/>
          </a:prstGeom>
          <a:noFill/>
        </p:spPr>
        <p:txBody>
          <a:bodyPr wrap="square" rtlCol="0">
            <a:spAutoFit/>
          </a:bodyPr>
          <a:lstStyle/>
          <a:p>
            <a:r>
              <a:rPr lang="en-US" b="1" dirty="0" smtClean="0">
                <a:solidFill>
                  <a:srgbClr val="FF0000"/>
                </a:solidFill>
              </a:rPr>
              <a:t>Memorial Day</a:t>
            </a:r>
            <a:endParaRPr lang="en-US" b="1" dirty="0">
              <a:solidFill>
                <a:srgbClr val="FF0000"/>
              </a:solidFill>
            </a:endParaRPr>
          </a:p>
        </p:txBody>
      </p:sp>
      <p:sp>
        <p:nvSpPr>
          <p:cNvPr id="8" name="TextBox 7"/>
          <p:cNvSpPr txBox="1"/>
          <p:nvPr/>
        </p:nvSpPr>
        <p:spPr>
          <a:xfrm>
            <a:off x="1143000" y="3200400"/>
            <a:ext cx="1219200" cy="369332"/>
          </a:xfrm>
          <a:prstGeom prst="rect">
            <a:avLst/>
          </a:prstGeom>
          <a:noFill/>
        </p:spPr>
        <p:txBody>
          <a:bodyPr wrap="square" rtlCol="0">
            <a:spAutoFit/>
          </a:bodyPr>
          <a:lstStyle/>
          <a:p>
            <a:r>
              <a:rPr lang="en-US" b="1" dirty="0" smtClean="0">
                <a:solidFill>
                  <a:srgbClr val="FF0000"/>
                </a:solidFill>
              </a:rPr>
              <a:t>Flag Day</a:t>
            </a:r>
            <a:endParaRPr lang="en-US" b="1" dirty="0">
              <a:solidFill>
                <a:srgbClr val="FF0000"/>
              </a:solidFill>
            </a:endParaRPr>
          </a:p>
        </p:txBody>
      </p:sp>
      <p:sp>
        <p:nvSpPr>
          <p:cNvPr id="9" name="TextBox 8"/>
          <p:cNvSpPr txBox="1"/>
          <p:nvPr/>
        </p:nvSpPr>
        <p:spPr>
          <a:xfrm>
            <a:off x="5334000" y="3352800"/>
            <a:ext cx="2286000" cy="369332"/>
          </a:xfrm>
          <a:prstGeom prst="rect">
            <a:avLst/>
          </a:prstGeom>
          <a:noFill/>
        </p:spPr>
        <p:txBody>
          <a:bodyPr wrap="square" rtlCol="0">
            <a:spAutoFit/>
          </a:bodyPr>
          <a:lstStyle/>
          <a:p>
            <a:r>
              <a:rPr lang="en-US" b="1" dirty="0" smtClean="0">
                <a:solidFill>
                  <a:srgbClr val="FF0000"/>
                </a:solidFill>
              </a:rPr>
              <a:t>Independence Day</a:t>
            </a:r>
            <a:endParaRPr lang="en-US" b="1" dirty="0">
              <a:solidFill>
                <a:srgbClr val="FF0000"/>
              </a:solidFill>
            </a:endParaRPr>
          </a:p>
        </p:txBody>
      </p:sp>
      <p:sp>
        <p:nvSpPr>
          <p:cNvPr id="10" name="TextBox 9"/>
          <p:cNvSpPr txBox="1"/>
          <p:nvPr/>
        </p:nvSpPr>
        <p:spPr>
          <a:xfrm>
            <a:off x="5410200" y="4267200"/>
            <a:ext cx="2514600" cy="369332"/>
          </a:xfrm>
          <a:prstGeom prst="rect">
            <a:avLst/>
          </a:prstGeom>
          <a:noFill/>
        </p:spPr>
        <p:txBody>
          <a:bodyPr wrap="square" rtlCol="0">
            <a:spAutoFit/>
          </a:bodyPr>
          <a:lstStyle/>
          <a:p>
            <a:r>
              <a:rPr lang="en-US" b="1" dirty="0" smtClean="0">
                <a:solidFill>
                  <a:srgbClr val="FF0000"/>
                </a:solidFill>
              </a:rPr>
              <a:t>Columbus Day</a:t>
            </a:r>
            <a:endParaRPr lang="en-US" b="1" dirty="0">
              <a:solidFill>
                <a:srgbClr val="FF0000"/>
              </a:solidFill>
            </a:endParaRPr>
          </a:p>
        </p:txBody>
      </p:sp>
      <p:sp>
        <p:nvSpPr>
          <p:cNvPr id="11" name="TextBox 10"/>
          <p:cNvSpPr txBox="1"/>
          <p:nvPr/>
        </p:nvSpPr>
        <p:spPr>
          <a:xfrm>
            <a:off x="990600" y="4038600"/>
            <a:ext cx="1295400" cy="369332"/>
          </a:xfrm>
          <a:prstGeom prst="rect">
            <a:avLst/>
          </a:prstGeom>
          <a:noFill/>
        </p:spPr>
        <p:txBody>
          <a:bodyPr wrap="square" rtlCol="0">
            <a:spAutoFit/>
          </a:bodyPr>
          <a:lstStyle/>
          <a:p>
            <a:r>
              <a:rPr lang="en-US" b="1" dirty="0" smtClean="0">
                <a:solidFill>
                  <a:srgbClr val="FF0000"/>
                </a:solidFill>
              </a:rPr>
              <a:t>Labor Day</a:t>
            </a:r>
            <a:endParaRPr lang="en-US" b="1" dirty="0">
              <a:solidFill>
                <a:srgbClr val="FF0000"/>
              </a:solidFill>
            </a:endParaRPr>
          </a:p>
        </p:txBody>
      </p:sp>
      <p:sp>
        <p:nvSpPr>
          <p:cNvPr id="12" name="TextBox 11"/>
          <p:cNvSpPr txBox="1"/>
          <p:nvPr/>
        </p:nvSpPr>
        <p:spPr>
          <a:xfrm>
            <a:off x="838200" y="5029200"/>
            <a:ext cx="1752600" cy="381000"/>
          </a:xfrm>
          <a:prstGeom prst="rect">
            <a:avLst/>
          </a:prstGeom>
          <a:noFill/>
        </p:spPr>
        <p:txBody>
          <a:bodyPr wrap="square" rtlCol="0">
            <a:spAutoFit/>
          </a:bodyPr>
          <a:lstStyle/>
          <a:p>
            <a:r>
              <a:rPr lang="en-US" b="1" dirty="0" smtClean="0">
                <a:solidFill>
                  <a:srgbClr val="FF0000"/>
                </a:solidFill>
              </a:rPr>
              <a:t>Veterans Day</a:t>
            </a:r>
            <a:endParaRPr lang="en-US" b="1" dirty="0">
              <a:solidFill>
                <a:srgbClr val="FF0000"/>
              </a:solidFill>
            </a:endParaRPr>
          </a:p>
        </p:txBody>
      </p:sp>
      <p:sp>
        <p:nvSpPr>
          <p:cNvPr id="13" name="TextBox 12"/>
          <p:cNvSpPr txBox="1"/>
          <p:nvPr/>
        </p:nvSpPr>
        <p:spPr>
          <a:xfrm>
            <a:off x="5410200" y="5257800"/>
            <a:ext cx="2514600" cy="381000"/>
          </a:xfrm>
          <a:prstGeom prst="rect">
            <a:avLst/>
          </a:prstGeom>
          <a:noFill/>
        </p:spPr>
        <p:txBody>
          <a:bodyPr wrap="square" rtlCol="0">
            <a:spAutoFit/>
          </a:bodyPr>
          <a:lstStyle/>
          <a:p>
            <a:r>
              <a:rPr lang="en-US" b="1" dirty="0" smtClean="0">
                <a:solidFill>
                  <a:srgbClr val="FF0000"/>
                </a:solidFill>
              </a:rPr>
              <a:t>Thanksgiving Day</a:t>
            </a:r>
            <a:endParaRPr lang="en-US" b="1" dirty="0">
              <a:solidFill>
                <a:srgbClr val="FF0000"/>
              </a:solidFill>
            </a:endParaRPr>
          </a:p>
        </p:txBody>
      </p:sp>
      <p:sp>
        <p:nvSpPr>
          <p:cNvPr id="14" name="TextBox 13"/>
          <p:cNvSpPr txBox="1"/>
          <p:nvPr/>
        </p:nvSpPr>
        <p:spPr>
          <a:xfrm>
            <a:off x="228600" y="5791200"/>
            <a:ext cx="3276600" cy="369332"/>
          </a:xfrm>
          <a:prstGeom prst="rect">
            <a:avLst/>
          </a:prstGeom>
          <a:noFill/>
        </p:spPr>
        <p:txBody>
          <a:bodyPr wrap="square" rtlCol="0">
            <a:spAutoFit/>
          </a:bodyPr>
          <a:lstStyle/>
          <a:p>
            <a:r>
              <a:rPr lang="en-US" b="1" dirty="0" smtClean="0">
                <a:solidFill>
                  <a:srgbClr val="FF0000"/>
                </a:solidFill>
              </a:rPr>
              <a:t>Pearl Harbor Remembrance Day</a:t>
            </a:r>
            <a:endParaRPr lang="en-US" b="1" dirty="0">
              <a:solidFill>
                <a:srgbClr val="FF0000"/>
              </a:solidFill>
            </a:endParaRPr>
          </a:p>
        </p:txBody>
      </p:sp>
      <p:sp>
        <p:nvSpPr>
          <p:cNvPr id="15" name="TextBox 14"/>
          <p:cNvSpPr txBox="1"/>
          <p:nvPr/>
        </p:nvSpPr>
        <p:spPr>
          <a:xfrm>
            <a:off x="5410200" y="6019800"/>
            <a:ext cx="2286000" cy="369332"/>
          </a:xfrm>
          <a:prstGeom prst="rect">
            <a:avLst/>
          </a:prstGeom>
          <a:noFill/>
        </p:spPr>
        <p:txBody>
          <a:bodyPr wrap="square" rtlCol="0">
            <a:spAutoFit/>
          </a:bodyPr>
          <a:lstStyle/>
          <a:p>
            <a:r>
              <a:rPr lang="en-US" b="1" dirty="0" smtClean="0">
                <a:solidFill>
                  <a:srgbClr val="FF0000"/>
                </a:solidFill>
              </a:rPr>
              <a:t>Groundhog Day</a:t>
            </a:r>
            <a:endParaRPr lang="en-US" b="1" dirty="0">
              <a:solidFill>
                <a:srgbClr val="FF0000"/>
              </a:solidFill>
            </a:endParaRPr>
          </a:p>
        </p:txBody>
      </p:sp>
      <p:pic>
        <p:nvPicPr>
          <p:cNvPr id="29" name="Picture 28" descr="king.jpg"/>
          <p:cNvPicPr>
            <a:picLocks noChangeAspect="1"/>
          </p:cNvPicPr>
          <p:nvPr/>
        </p:nvPicPr>
        <p:blipFill>
          <a:blip r:embed="rId4" cstate="email"/>
          <a:stretch>
            <a:fillRect/>
          </a:stretch>
        </p:blipFill>
        <p:spPr>
          <a:xfrm>
            <a:off x="2743200" y="1524000"/>
            <a:ext cx="609600" cy="685800"/>
          </a:xfrm>
          <a:prstGeom prst="rect">
            <a:avLst/>
          </a:prstGeom>
        </p:spPr>
      </p:pic>
      <p:pic>
        <p:nvPicPr>
          <p:cNvPr id="30" name="Picture 29" descr="Picture9.jpg"/>
          <p:cNvPicPr>
            <a:picLocks noChangeAspect="1"/>
          </p:cNvPicPr>
          <p:nvPr/>
        </p:nvPicPr>
        <p:blipFill>
          <a:blip r:embed="rId5" cstate="email"/>
          <a:stretch>
            <a:fillRect/>
          </a:stretch>
        </p:blipFill>
        <p:spPr>
          <a:xfrm>
            <a:off x="2590800" y="3276600"/>
            <a:ext cx="933450" cy="452487"/>
          </a:xfrm>
          <a:prstGeom prst="rect">
            <a:avLst/>
          </a:prstGeom>
        </p:spPr>
      </p:pic>
      <p:pic>
        <p:nvPicPr>
          <p:cNvPr id="31" name="Picture 30" descr="Picture10.wmf"/>
          <p:cNvPicPr>
            <a:picLocks noChangeAspect="1"/>
          </p:cNvPicPr>
          <p:nvPr/>
        </p:nvPicPr>
        <p:blipFill>
          <a:blip r:embed="rId6" cstate="email"/>
          <a:stretch>
            <a:fillRect/>
          </a:stretch>
        </p:blipFill>
        <p:spPr>
          <a:xfrm>
            <a:off x="2590800" y="4038600"/>
            <a:ext cx="628650" cy="704850"/>
          </a:xfrm>
          <a:prstGeom prst="rect">
            <a:avLst/>
          </a:prstGeom>
        </p:spPr>
      </p:pic>
      <p:pic>
        <p:nvPicPr>
          <p:cNvPr id="32" name="Picture 31" descr="Picture11.jpg"/>
          <p:cNvPicPr>
            <a:picLocks noChangeAspect="1"/>
          </p:cNvPicPr>
          <p:nvPr/>
        </p:nvPicPr>
        <p:blipFill>
          <a:blip r:embed="rId7" cstate="email"/>
          <a:stretch>
            <a:fillRect/>
          </a:stretch>
        </p:blipFill>
        <p:spPr>
          <a:xfrm>
            <a:off x="2590800" y="4953000"/>
            <a:ext cx="990600" cy="669147"/>
          </a:xfrm>
          <a:prstGeom prst="rect">
            <a:avLst/>
          </a:prstGeom>
        </p:spPr>
      </p:pic>
      <p:pic>
        <p:nvPicPr>
          <p:cNvPr id="33" name="Picture 32" descr="Picture12.wmf"/>
          <p:cNvPicPr>
            <a:picLocks noChangeAspect="1"/>
          </p:cNvPicPr>
          <p:nvPr/>
        </p:nvPicPr>
        <p:blipFill>
          <a:blip r:embed="rId8" cstate="email"/>
          <a:stretch>
            <a:fillRect/>
          </a:stretch>
        </p:blipFill>
        <p:spPr>
          <a:xfrm>
            <a:off x="7772400" y="1447800"/>
            <a:ext cx="704850" cy="628650"/>
          </a:xfrm>
          <a:prstGeom prst="rect">
            <a:avLst/>
          </a:prstGeom>
        </p:spPr>
      </p:pic>
      <p:pic>
        <p:nvPicPr>
          <p:cNvPr id="34" name="Picture 33" descr="Picture13.jpg"/>
          <p:cNvPicPr>
            <a:picLocks noChangeAspect="1"/>
          </p:cNvPicPr>
          <p:nvPr/>
        </p:nvPicPr>
        <p:blipFill>
          <a:blip r:embed="rId9" cstate="email"/>
          <a:stretch>
            <a:fillRect/>
          </a:stretch>
        </p:blipFill>
        <p:spPr>
          <a:xfrm>
            <a:off x="6934200" y="2286000"/>
            <a:ext cx="664143" cy="628650"/>
          </a:xfrm>
          <a:prstGeom prst="rect">
            <a:avLst/>
          </a:prstGeom>
        </p:spPr>
      </p:pic>
      <p:pic>
        <p:nvPicPr>
          <p:cNvPr id="35" name="Picture 34" descr="Picture14.jpg"/>
          <p:cNvPicPr>
            <a:picLocks noChangeAspect="1"/>
          </p:cNvPicPr>
          <p:nvPr/>
        </p:nvPicPr>
        <p:blipFill>
          <a:blip r:embed="rId10" cstate="email"/>
          <a:stretch>
            <a:fillRect/>
          </a:stretch>
        </p:blipFill>
        <p:spPr>
          <a:xfrm>
            <a:off x="7391400" y="3276600"/>
            <a:ext cx="933450" cy="552450"/>
          </a:xfrm>
          <a:prstGeom prst="rect">
            <a:avLst/>
          </a:prstGeom>
        </p:spPr>
      </p:pic>
      <p:pic>
        <p:nvPicPr>
          <p:cNvPr id="44" name="Picture 43" descr="Picture15.wmf"/>
          <p:cNvPicPr>
            <a:picLocks noChangeAspect="1"/>
          </p:cNvPicPr>
          <p:nvPr/>
        </p:nvPicPr>
        <p:blipFill>
          <a:blip r:embed="rId11" cstate="email"/>
          <a:stretch>
            <a:fillRect/>
          </a:stretch>
        </p:blipFill>
        <p:spPr>
          <a:xfrm>
            <a:off x="7315200" y="4114800"/>
            <a:ext cx="1009650" cy="704850"/>
          </a:xfrm>
          <a:prstGeom prst="rect">
            <a:avLst/>
          </a:prstGeom>
        </p:spPr>
      </p:pic>
      <p:pic>
        <p:nvPicPr>
          <p:cNvPr id="45" name="Picture 44" descr="Picture16.wmf"/>
          <p:cNvPicPr>
            <a:picLocks noChangeAspect="1"/>
          </p:cNvPicPr>
          <p:nvPr/>
        </p:nvPicPr>
        <p:blipFill>
          <a:blip r:embed="rId12" cstate="email"/>
          <a:stretch>
            <a:fillRect/>
          </a:stretch>
        </p:blipFill>
        <p:spPr>
          <a:xfrm>
            <a:off x="7467600" y="5181600"/>
            <a:ext cx="895350" cy="628650"/>
          </a:xfrm>
          <a:prstGeom prst="rect">
            <a:avLst/>
          </a:prstGeom>
        </p:spPr>
      </p:pic>
      <p:pic>
        <p:nvPicPr>
          <p:cNvPr id="46" name="Picture 45" descr="Picture17.wmf"/>
          <p:cNvPicPr>
            <a:picLocks noChangeAspect="1"/>
          </p:cNvPicPr>
          <p:nvPr/>
        </p:nvPicPr>
        <p:blipFill>
          <a:blip r:embed="rId13" cstate="email"/>
          <a:stretch>
            <a:fillRect/>
          </a:stretch>
        </p:blipFill>
        <p:spPr>
          <a:xfrm>
            <a:off x="7467600" y="6096000"/>
            <a:ext cx="1009650" cy="514350"/>
          </a:xfrm>
          <a:prstGeom prst="rect">
            <a:avLst/>
          </a:prstGeom>
        </p:spPr>
      </p:pic>
      <p:pic>
        <p:nvPicPr>
          <p:cNvPr id="47" name="Picture 46" descr="Picture18.wmf"/>
          <p:cNvPicPr>
            <a:picLocks noChangeAspect="1"/>
          </p:cNvPicPr>
          <p:nvPr/>
        </p:nvPicPr>
        <p:blipFill>
          <a:blip r:embed="rId14" cstate="email"/>
          <a:stretch>
            <a:fillRect/>
          </a:stretch>
        </p:blipFill>
        <p:spPr>
          <a:xfrm>
            <a:off x="4038600" y="5638184"/>
            <a:ext cx="914400" cy="705465"/>
          </a:xfrm>
          <a:prstGeom prst="rect">
            <a:avLst/>
          </a:prstGeom>
        </p:spPr>
      </p:pic>
      <p:pic>
        <p:nvPicPr>
          <p:cNvPr id="50" name="Picture 49" descr="Picture19.jpg"/>
          <p:cNvPicPr>
            <a:picLocks noChangeAspect="1"/>
          </p:cNvPicPr>
          <p:nvPr/>
        </p:nvPicPr>
        <p:blipFill>
          <a:blip r:embed="rId15" cstate="email"/>
          <a:stretch>
            <a:fillRect/>
          </a:stretch>
        </p:blipFill>
        <p:spPr>
          <a:xfrm>
            <a:off x="2590800" y="2438400"/>
            <a:ext cx="871728" cy="609600"/>
          </a:xfrm>
          <a:prstGeom prst="rect">
            <a:avLst/>
          </a:prstGeom>
        </p:spPr>
      </p:pic>
      <p:sp>
        <p:nvSpPr>
          <p:cNvPr id="27" name="Rectangle 26"/>
          <p:cNvSpPr/>
          <p:nvPr/>
        </p:nvSpPr>
        <p:spPr>
          <a:xfrm>
            <a:off x="152400" y="6324600"/>
            <a:ext cx="3352800" cy="338554"/>
          </a:xfrm>
          <a:prstGeom prst="rect">
            <a:avLst/>
          </a:prstGeom>
          <a:solidFill>
            <a:srgbClr val="C00000"/>
          </a:solidFill>
        </p:spPr>
        <p:txBody>
          <a:bodyPr wrap="square">
            <a:spAutoFit/>
          </a:bodyPr>
          <a:lstStyle/>
          <a:p>
            <a:pPr algn="ctr"/>
            <a:r>
              <a:rPr lang="en-US" sz="1600" b="1" dirty="0" smtClean="0"/>
              <a:t>Click on the pictures to learn more</a:t>
            </a:r>
            <a:endParaRPr lang="en-US" sz="1600" b="1" dirty="0"/>
          </a:p>
        </p:txBody>
      </p:sp>
      <p:sp>
        <p:nvSpPr>
          <p:cNvPr id="28" name="Action Button: Custom 27">
            <a:hlinkClick r:id="rId16" action="ppaction://hlinksldjump" highlightClick="1">
              <a:snd r:embed="rId17" name="breeze.wav"/>
            </a:hlinkClick>
          </p:cNvPr>
          <p:cNvSpPr/>
          <p:nvPr/>
        </p:nvSpPr>
        <p:spPr>
          <a:xfrm>
            <a:off x="2743200" y="1524000"/>
            <a:ext cx="609600" cy="6858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ction Button: Custom 35">
            <a:hlinkClick r:id="rId18" action="ppaction://hlinksldjump" highlightClick="1">
              <a:snd r:embed="rId17" name="breeze.wav"/>
            </a:hlinkClick>
          </p:cNvPr>
          <p:cNvSpPr/>
          <p:nvPr/>
        </p:nvSpPr>
        <p:spPr>
          <a:xfrm>
            <a:off x="2590800" y="2438400"/>
            <a:ext cx="838200" cy="6096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ction Button: Custom 36">
            <a:hlinkClick r:id="rId18" action="ppaction://hlinksldjump" highlightClick="1">
              <a:snd r:embed="rId17" name="breeze.wav"/>
            </a:hlinkClick>
          </p:cNvPr>
          <p:cNvSpPr/>
          <p:nvPr/>
        </p:nvSpPr>
        <p:spPr>
          <a:xfrm>
            <a:off x="2514600" y="3200400"/>
            <a:ext cx="1066800" cy="6096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ction Button: Custom 37">
            <a:hlinkClick r:id="rId18" action="ppaction://hlinksldjump" highlightClick="1">
              <a:snd r:embed="rId17" name="breeze.wav"/>
            </a:hlinkClick>
          </p:cNvPr>
          <p:cNvSpPr/>
          <p:nvPr/>
        </p:nvSpPr>
        <p:spPr>
          <a:xfrm>
            <a:off x="2590800" y="4038600"/>
            <a:ext cx="609600" cy="6858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ction Button: Custom 38">
            <a:hlinkClick r:id="rId19" action="ppaction://hlinksldjump" highlightClick="1">
              <a:snd r:embed="rId17" name="breeze.wav"/>
            </a:hlinkClick>
          </p:cNvPr>
          <p:cNvSpPr/>
          <p:nvPr/>
        </p:nvSpPr>
        <p:spPr>
          <a:xfrm>
            <a:off x="2590800" y="4953000"/>
            <a:ext cx="990600" cy="6858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ction Button: Custom 39">
            <a:hlinkClick r:id="rId19" action="ppaction://hlinksldjump" highlightClick="1">
              <a:snd r:embed="rId17" name="breeze.wav"/>
            </a:hlinkClick>
          </p:cNvPr>
          <p:cNvSpPr/>
          <p:nvPr/>
        </p:nvSpPr>
        <p:spPr>
          <a:xfrm>
            <a:off x="3657600" y="5638800"/>
            <a:ext cx="1524000" cy="838200"/>
          </a:xfrm>
          <a:prstGeom prst="actionButtonBlank">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105400" y="6553200"/>
            <a:ext cx="2362200" cy="276999"/>
          </a:xfrm>
          <a:prstGeom prst="rect">
            <a:avLst/>
          </a:prstGeom>
          <a:solidFill>
            <a:srgbClr val="C00000"/>
          </a:solidFill>
        </p:spPr>
        <p:txBody>
          <a:bodyPr wrap="square">
            <a:spAutoFit/>
          </a:bodyPr>
          <a:lstStyle/>
          <a:p>
            <a:r>
              <a:rPr lang="en-US" sz="1200" b="1" dirty="0" smtClean="0"/>
              <a:t>Click here for names to appear </a:t>
            </a:r>
            <a:endParaRPr lang="en-US" sz="1200" dirty="0"/>
          </a:p>
        </p:txBody>
      </p:sp>
    </p:spTree>
  </p:cSld>
  <p:clrMapOvr>
    <a:masterClrMapping/>
  </p:clrMapOvr>
  <p:transition>
    <p:wipe dir="r"/>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0" nodeType="clickEffect">
                                  <p:stCondLst>
                                    <p:cond delay="0"/>
                                  </p:stCondLst>
                                  <p:childTnLst>
                                    <p:animEffect transition="out" filter="diamond(in)">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4)">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strips(downLeft)">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4" fill="hold" grpId="1"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heel(4)">
                                      <p:cBhvr>
                                        <p:cTn id="6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1" grpId="1"/>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TotalTime>
  <Words>1408</Words>
  <Application>Microsoft Office PowerPoint</Application>
  <PresentationFormat>On-screen Show (4:3)</PresentationFormat>
  <Paragraphs>153</Paragraphs>
  <Slides>21</Slides>
  <Notes>21</Notes>
  <HiddenSlides>5</HiddenSlides>
  <MMClips>6</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American Holidays</vt:lpstr>
      <vt:lpstr>Slide 2</vt:lpstr>
      <vt:lpstr>Table of Contents</vt:lpstr>
      <vt:lpstr>Secular Holidays and Observances</vt:lpstr>
      <vt:lpstr>Religious Holidays</vt:lpstr>
      <vt:lpstr>Slide 6</vt:lpstr>
      <vt:lpstr>Slide 7</vt:lpstr>
      <vt:lpstr>Slide 8</vt:lpstr>
      <vt:lpstr>Uniquely American</vt:lpstr>
      <vt:lpstr>International Holiday</vt:lpstr>
      <vt:lpstr>Vocabulary - Definitions</vt:lpstr>
      <vt:lpstr>Holiday Quiz Game</vt:lpstr>
      <vt:lpstr>1. He was the first president of the United States of  America and his birthday is in February?                 </vt:lpstr>
      <vt:lpstr>2. It is a Christian day of celebration. This religious holiday celebrates the resurrection of Jesus Christ? </vt:lpstr>
      <vt:lpstr>3.This observance is in Spring and it honors the most special woman in your life? </vt:lpstr>
      <vt:lpstr>4.  This day recognizes the men and women who paid the ultimate price for our nation? </vt:lpstr>
      <vt:lpstr> 5. This holiday had its start in 1621 when the Plymouth colonists and Wampanoag Indians shared an autumn feast?   </vt:lpstr>
      <vt:lpstr>Great Job!</vt:lpstr>
      <vt:lpstr>Sorry!</vt:lpstr>
      <vt:lpstr>Bibliography</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Holidays</dc:title>
  <dc:creator>Gloria</dc:creator>
  <cp:lastModifiedBy>VirtualTestPC</cp:lastModifiedBy>
  <cp:revision>238</cp:revision>
  <dcterms:created xsi:type="dcterms:W3CDTF">2009-10-29T04:52:33Z</dcterms:created>
  <dcterms:modified xsi:type="dcterms:W3CDTF">2009-11-04T00:41:50Z</dcterms:modified>
</cp:coreProperties>
</file>